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1" r:id="rId3"/>
    <p:sldId id="329" r:id="rId4"/>
    <p:sldId id="330" r:id="rId5"/>
    <p:sldId id="331" r:id="rId6"/>
    <p:sldId id="312" r:id="rId7"/>
    <p:sldId id="315" r:id="rId8"/>
    <p:sldId id="316" r:id="rId9"/>
    <p:sldId id="317" r:id="rId10"/>
    <p:sldId id="318" r:id="rId11"/>
    <p:sldId id="319" r:id="rId12"/>
    <p:sldId id="320" r:id="rId13"/>
    <p:sldId id="321" r:id="rId14"/>
    <p:sldId id="322" r:id="rId15"/>
    <p:sldId id="257" r:id="rId16"/>
    <p:sldId id="258" r:id="rId17"/>
    <p:sldId id="259" r:id="rId18"/>
    <p:sldId id="260" r:id="rId19"/>
    <p:sldId id="269" r:id="rId20"/>
    <p:sldId id="266" r:id="rId21"/>
    <p:sldId id="267" r:id="rId22"/>
    <p:sldId id="270" r:id="rId23"/>
    <p:sldId id="268" r:id="rId24"/>
    <p:sldId id="278" r:id="rId25"/>
    <p:sldId id="279" r:id="rId26"/>
    <p:sldId id="280" r:id="rId27"/>
    <p:sldId id="281" r:id="rId28"/>
    <p:sldId id="282" r:id="rId29"/>
    <p:sldId id="283" r:id="rId30"/>
    <p:sldId id="284" r:id="rId31"/>
    <p:sldId id="285" r:id="rId32"/>
    <p:sldId id="272" r:id="rId33"/>
    <p:sldId id="273" r:id="rId34"/>
    <p:sldId id="286" r:id="rId35"/>
    <p:sldId id="307" r:id="rId36"/>
    <p:sldId id="328" r:id="rId37"/>
    <p:sldId id="287" r:id="rId38"/>
    <p:sldId id="308" r:id="rId39"/>
    <p:sldId id="288" r:id="rId40"/>
    <p:sldId id="309" r:id="rId41"/>
    <p:sldId id="289" r:id="rId42"/>
    <p:sldId id="290" r:id="rId43"/>
    <p:sldId id="291" r:id="rId44"/>
    <p:sldId id="292" r:id="rId45"/>
    <p:sldId id="324" r:id="rId46"/>
    <p:sldId id="310" r:id="rId47"/>
    <p:sldId id="301" r:id="rId48"/>
    <p:sldId id="325" r:id="rId49"/>
    <p:sldId id="326" r:id="rId50"/>
    <p:sldId id="327" r:id="rId51"/>
    <p:sldId id="305" r:id="rId52"/>
    <p:sldId id="30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149"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4AF37-DA11-4D25-941B-C7EB1DD9DF1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CDFBDBA-5E0F-4FAE-BC44-A884FB8C88F5}">
      <dgm:prSet phldrT="[Text]"/>
      <dgm:spPr/>
      <dgm:t>
        <a:bodyPr/>
        <a:lstStyle/>
        <a:p>
          <a:r>
            <a:rPr lang="en-US" dirty="0"/>
            <a:t>1</a:t>
          </a:r>
        </a:p>
      </dgm:t>
    </dgm:pt>
    <dgm:pt modelId="{7E8C844F-E752-46E6-AFF7-13343E027C0D}" type="parTrans" cxnId="{B920DB88-1CCF-4CA1-919F-1AEE7BA961F8}">
      <dgm:prSet/>
      <dgm:spPr/>
      <dgm:t>
        <a:bodyPr/>
        <a:lstStyle/>
        <a:p>
          <a:endParaRPr lang="en-US"/>
        </a:p>
      </dgm:t>
    </dgm:pt>
    <dgm:pt modelId="{A5225461-6D3D-4118-BC3D-20A185713358}" type="sibTrans" cxnId="{B920DB88-1CCF-4CA1-919F-1AEE7BA961F8}">
      <dgm:prSet/>
      <dgm:spPr/>
      <dgm:t>
        <a:bodyPr/>
        <a:lstStyle/>
        <a:p>
          <a:endParaRPr lang="en-US"/>
        </a:p>
      </dgm:t>
    </dgm:pt>
    <dgm:pt modelId="{672981E4-7E35-4757-A81F-8F984FBCF2DB}">
      <dgm:prSet phldrT="[Tex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vi-VN" sz="2800" b="1" dirty="0">
              <a:solidFill>
                <a:srgbClr val="00B0F0"/>
              </a:solidFill>
              <a:latin typeface="Arial" pitchFamily="34" charset="0"/>
              <a:cs typeface="Arial" pitchFamily="34" charset="0"/>
            </a:rPr>
            <a:t>Khi chưa có trường hợp bệnh xuất hiện</a:t>
          </a:r>
          <a:endParaRPr lang="en-US" sz="2800" b="1" dirty="0">
            <a:solidFill>
              <a:srgbClr val="00B0F0"/>
            </a:solidFill>
            <a:latin typeface="Arial" pitchFamily="34" charset="0"/>
            <a:cs typeface="Arial" pitchFamily="34" charset="0"/>
          </a:endParaRPr>
        </a:p>
        <a:p>
          <a:pPr defTabSz="1244600">
            <a:lnSpc>
              <a:spcPct val="90000"/>
            </a:lnSpc>
            <a:spcBef>
              <a:spcPct val="0"/>
            </a:spcBef>
            <a:spcAft>
              <a:spcPct val="15000"/>
            </a:spcAft>
          </a:pPr>
          <a:endParaRPr lang="en-US" dirty="0"/>
        </a:p>
      </dgm:t>
    </dgm:pt>
    <dgm:pt modelId="{041A3763-8CA1-4946-8922-CFA2C5FE04F5}" type="parTrans" cxnId="{1FEEFCD1-98FD-4AE7-8A1B-B055DFB8EF0E}">
      <dgm:prSet/>
      <dgm:spPr/>
      <dgm:t>
        <a:bodyPr/>
        <a:lstStyle/>
        <a:p>
          <a:endParaRPr lang="en-US"/>
        </a:p>
      </dgm:t>
    </dgm:pt>
    <dgm:pt modelId="{3445041A-E6F4-4CE3-85DB-DC345C10286E}" type="sibTrans" cxnId="{1FEEFCD1-98FD-4AE7-8A1B-B055DFB8EF0E}">
      <dgm:prSet/>
      <dgm:spPr/>
      <dgm:t>
        <a:bodyPr/>
        <a:lstStyle/>
        <a:p>
          <a:endParaRPr lang="en-US"/>
        </a:p>
      </dgm:t>
    </dgm:pt>
    <dgm:pt modelId="{E14CFDA4-A8FB-45A9-B8F7-FA8A5742C3F1}">
      <dgm:prSet phldrT="[Text]"/>
      <dgm:spPr/>
      <dgm:t>
        <a:bodyPr/>
        <a:lstStyle/>
        <a:p>
          <a:r>
            <a:rPr lang="en-US" dirty="0"/>
            <a:t>2</a:t>
          </a:r>
        </a:p>
      </dgm:t>
    </dgm:pt>
    <dgm:pt modelId="{2F26DD34-B887-4518-AE78-9BEB5DE7D764}" type="parTrans" cxnId="{B6C70AAF-F2F4-458F-A81C-0331F2F42287}">
      <dgm:prSet/>
      <dgm:spPr/>
      <dgm:t>
        <a:bodyPr/>
        <a:lstStyle/>
        <a:p>
          <a:endParaRPr lang="en-US"/>
        </a:p>
      </dgm:t>
    </dgm:pt>
    <dgm:pt modelId="{99ACCEBF-6DFA-4837-8F23-B39F7D0C94E9}" type="sibTrans" cxnId="{B6C70AAF-F2F4-458F-A81C-0331F2F42287}">
      <dgm:prSet/>
      <dgm:spPr/>
      <dgm:t>
        <a:bodyPr/>
        <a:lstStyle/>
        <a:p>
          <a:endParaRPr lang="en-US"/>
        </a:p>
      </dgm:t>
    </dgm:pt>
    <dgm:pt modelId="{EEEA16EB-812A-4149-9C59-9CC60B297FD6}">
      <dgm:prSet phldrT="[Text]" custT="1"/>
      <dgm:spPr/>
      <dgm:t>
        <a:bodyPr/>
        <a:lstStyle/>
        <a:p>
          <a:r>
            <a:rPr lang="en-US" dirty="0"/>
            <a:t>3</a:t>
          </a:r>
        </a:p>
      </dgm:t>
    </dgm:pt>
    <dgm:pt modelId="{CC3E150C-32FD-4979-84F2-3232880AEDA3}" type="parTrans" cxnId="{22C05A25-535B-462A-AABA-1E2E21D51D17}">
      <dgm:prSet/>
      <dgm:spPr/>
      <dgm:t>
        <a:bodyPr/>
        <a:lstStyle/>
        <a:p>
          <a:endParaRPr lang="en-US"/>
        </a:p>
      </dgm:t>
    </dgm:pt>
    <dgm:pt modelId="{E43EB2FB-A353-4363-BF3B-EFD984C322EA}" type="sibTrans" cxnId="{22C05A25-535B-462A-AABA-1E2E21D51D17}">
      <dgm:prSet/>
      <dgm:spPr/>
      <dgm:t>
        <a:bodyPr/>
        <a:lstStyle/>
        <a:p>
          <a:endParaRPr lang="en-US"/>
        </a:p>
      </dgm:t>
    </dgm:pt>
    <dgm:pt modelId="{1557CA66-8D39-4EF3-B708-3D1782A4A4CE}">
      <dgm:prSet phldrT="[Text]" custT="1"/>
      <dgm:spPr/>
      <dgm:t>
        <a:bodyPr/>
        <a:lstStyle/>
        <a:p>
          <a:r>
            <a:rPr lang="vi-VN" sz="2800" b="1" dirty="0">
              <a:solidFill>
                <a:srgbClr val="FF0000"/>
              </a:solidFill>
              <a:latin typeface="Arial" pitchFamily="34" charset="0"/>
              <a:cs typeface="Arial" pitchFamily="34" charset="0"/>
            </a:rPr>
            <a:t>Xuất hiện trường hợp bệnh tại CSSXKD, KCN</a:t>
          </a:r>
          <a:endParaRPr lang="en-US" sz="2800" dirty="0">
            <a:solidFill>
              <a:srgbClr val="FF0000"/>
            </a:solidFill>
          </a:endParaRPr>
        </a:p>
      </dgm:t>
    </dgm:pt>
    <dgm:pt modelId="{E0FEBBD6-C1EC-4585-8535-7A0E33CB28F2}" type="parTrans" cxnId="{A405BDFD-6B00-4AEB-BC77-23B71ABA5C15}">
      <dgm:prSet/>
      <dgm:spPr/>
      <dgm:t>
        <a:bodyPr/>
        <a:lstStyle/>
        <a:p>
          <a:endParaRPr lang="en-US"/>
        </a:p>
      </dgm:t>
    </dgm:pt>
    <dgm:pt modelId="{00D89ACF-7F6F-46CE-9DFF-FD5D74847285}" type="sibTrans" cxnId="{A405BDFD-6B00-4AEB-BC77-23B71ABA5C15}">
      <dgm:prSet/>
      <dgm:spPr/>
      <dgm:t>
        <a:bodyPr/>
        <a:lstStyle/>
        <a:p>
          <a:endParaRPr lang="en-US"/>
        </a:p>
      </dgm:t>
    </dgm:pt>
    <dgm:pt modelId="{8DF83ED1-5417-46F2-8BE3-8BA888B971A9}">
      <dgm:prSet phldrT="[Text]"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vi-VN" sz="2800" b="1" dirty="0">
              <a:solidFill>
                <a:srgbClr val="FFC000"/>
              </a:solidFill>
              <a:latin typeface="Arial" pitchFamily="34" charset="0"/>
              <a:cs typeface="Arial" pitchFamily="34" charset="0"/>
            </a:rPr>
            <a:t>Xuất hiện trường hợp bệnh tại cộng đồng n</a:t>
          </a:r>
          <a:r>
            <a:rPr lang="en-US" sz="2800" b="1" dirty="0">
              <a:solidFill>
                <a:srgbClr val="FFC000"/>
              </a:solidFill>
              <a:latin typeface="Arial" pitchFamily="34" charset="0"/>
              <a:cs typeface="Arial" pitchFamily="34" charset="0"/>
            </a:rPr>
            <a:t>ơ</a:t>
          </a:r>
          <a:r>
            <a:rPr lang="vi-VN" sz="2800" b="1" dirty="0">
              <a:solidFill>
                <a:srgbClr val="FFC000"/>
              </a:solidFill>
              <a:latin typeface="Arial" pitchFamily="34" charset="0"/>
              <a:cs typeface="Arial" pitchFamily="34" charset="0"/>
            </a:rPr>
            <a:t>i có CSSXKD, KCN</a:t>
          </a:r>
          <a:endParaRPr lang="en-US" sz="2800" b="1" dirty="0">
            <a:solidFill>
              <a:srgbClr val="FFC000"/>
            </a:solidFill>
            <a:latin typeface="Arial" pitchFamily="34" charset="0"/>
            <a:cs typeface="Arial" pitchFamily="34" charset="0"/>
          </a:endParaRPr>
        </a:p>
        <a:p>
          <a:pPr defTabSz="1244600">
            <a:lnSpc>
              <a:spcPct val="90000"/>
            </a:lnSpc>
            <a:spcBef>
              <a:spcPct val="0"/>
            </a:spcBef>
            <a:spcAft>
              <a:spcPct val="15000"/>
            </a:spcAft>
          </a:pPr>
          <a:endParaRPr lang="en-US" dirty="0"/>
        </a:p>
      </dgm:t>
    </dgm:pt>
    <dgm:pt modelId="{20FEB12B-D4EE-4AE1-8F73-F1ADBE575AC8}" type="parTrans" cxnId="{0650981C-2DEB-4B79-888F-62C1EA178835}">
      <dgm:prSet/>
      <dgm:spPr/>
      <dgm:t>
        <a:bodyPr/>
        <a:lstStyle/>
        <a:p>
          <a:endParaRPr lang="en-US"/>
        </a:p>
      </dgm:t>
    </dgm:pt>
    <dgm:pt modelId="{6D849358-5755-43A2-94A6-126F62D95122}" type="sibTrans" cxnId="{0650981C-2DEB-4B79-888F-62C1EA178835}">
      <dgm:prSet/>
      <dgm:spPr/>
      <dgm:t>
        <a:bodyPr/>
        <a:lstStyle/>
        <a:p>
          <a:endParaRPr lang="en-US"/>
        </a:p>
      </dgm:t>
    </dgm:pt>
    <dgm:pt modelId="{1EA985EC-0C5C-44BB-BC0C-A4759B515579}" type="pres">
      <dgm:prSet presAssocID="{E484AF37-DA11-4D25-941B-C7EB1DD9DF1E}" presName="linearFlow" presStyleCnt="0">
        <dgm:presLayoutVars>
          <dgm:dir/>
          <dgm:animLvl val="lvl"/>
          <dgm:resizeHandles val="exact"/>
        </dgm:presLayoutVars>
      </dgm:prSet>
      <dgm:spPr/>
      <dgm:t>
        <a:bodyPr/>
        <a:lstStyle/>
        <a:p>
          <a:endParaRPr lang="en-US"/>
        </a:p>
      </dgm:t>
    </dgm:pt>
    <dgm:pt modelId="{4904215D-3B17-47C2-8018-FFB027BD8D53}" type="pres">
      <dgm:prSet presAssocID="{FCDFBDBA-5E0F-4FAE-BC44-A884FB8C88F5}" presName="composite" presStyleCnt="0"/>
      <dgm:spPr/>
    </dgm:pt>
    <dgm:pt modelId="{69B3D5BC-92F6-471D-A431-00B109753525}" type="pres">
      <dgm:prSet presAssocID="{FCDFBDBA-5E0F-4FAE-BC44-A884FB8C88F5}" presName="parentText" presStyleLbl="alignNode1" presStyleIdx="0" presStyleCnt="3" custLinFactNeighborY="9173">
        <dgm:presLayoutVars>
          <dgm:chMax val="1"/>
          <dgm:bulletEnabled val="1"/>
        </dgm:presLayoutVars>
      </dgm:prSet>
      <dgm:spPr/>
      <dgm:t>
        <a:bodyPr/>
        <a:lstStyle/>
        <a:p>
          <a:endParaRPr lang="en-US"/>
        </a:p>
      </dgm:t>
    </dgm:pt>
    <dgm:pt modelId="{EDAD187A-AD37-4DC6-93C8-9B13EE471CD6}" type="pres">
      <dgm:prSet presAssocID="{FCDFBDBA-5E0F-4FAE-BC44-A884FB8C88F5}" presName="descendantText" presStyleLbl="alignAcc1" presStyleIdx="0" presStyleCnt="3" custLinFactNeighborY="13357">
        <dgm:presLayoutVars>
          <dgm:bulletEnabled val="1"/>
        </dgm:presLayoutVars>
      </dgm:prSet>
      <dgm:spPr/>
      <dgm:t>
        <a:bodyPr/>
        <a:lstStyle/>
        <a:p>
          <a:endParaRPr lang="en-US"/>
        </a:p>
      </dgm:t>
    </dgm:pt>
    <dgm:pt modelId="{6474AE8C-73E4-45B6-9E04-03B3F94832F7}" type="pres">
      <dgm:prSet presAssocID="{A5225461-6D3D-4118-BC3D-20A185713358}" presName="sp" presStyleCnt="0"/>
      <dgm:spPr/>
    </dgm:pt>
    <dgm:pt modelId="{37636E76-5879-4215-988B-0326EBD402DE}" type="pres">
      <dgm:prSet presAssocID="{E14CFDA4-A8FB-45A9-B8F7-FA8A5742C3F1}" presName="composite" presStyleCnt="0"/>
      <dgm:spPr/>
    </dgm:pt>
    <dgm:pt modelId="{77E51D48-C39F-48C0-83EB-940116710454}" type="pres">
      <dgm:prSet presAssocID="{E14CFDA4-A8FB-45A9-B8F7-FA8A5742C3F1}" presName="parentText" presStyleLbl="alignNode1" presStyleIdx="1" presStyleCnt="3" custLinFactNeighborX="1324" custLinFactNeighborY="5520">
        <dgm:presLayoutVars>
          <dgm:chMax val="1"/>
          <dgm:bulletEnabled val="1"/>
        </dgm:presLayoutVars>
      </dgm:prSet>
      <dgm:spPr/>
      <dgm:t>
        <a:bodyPr/>
        <a:lstStyle/>
        <a:p>
          <a:endParaRPr lang="en-US"/>
        </a:p>
      </dgm:t>
    </dgm:pt>
    <dgm:pt modelId="{E9BC5D87-084C-4775-93C5-99C98D52749C}" type="pres">
      <dgm:prSet presAssocID="{E14CFDA4-A8FB-45A9-B8F7-FA8A5742C3F1}" presName="descendantText" presStyleLbl="alignAcc1" presStyleIdx="1" presStyleCnt="3" custLinFactNeighborY="-315">
        <dgm:presLayoutVars>
          <dgm:bulletEnabled val="1"/>
        </dgm:presLayoutVars>
      </dgm:prSet>
      <dgm:spPr/>
      <dgm:t>
        <a:bodyPr/>
        <a:lstStyle/>
        <a:p>
          <a:endParaRPr lang="en-US"/>
        </a:p>
      </dgm:t>
    </dgm:pt>
    <dgm:pt modelId="{1A5BA349-70D1-4369-B932-7C612D2F7824}" type="pres">
      <dgm:prSet presAssocID="{99ACCEBF-6DFA-4837-8F23-B39F7D0C94E9}" presName="sp" presStyleCnt="0"/>
      <dgm:spPr/>
    </dgm:pt>
    <dgm:pt modelId="{3E065F02-A830-4B51-8697-3F8934450D1C}" type="pres">
      <dgm:prSet presAssocID="{EEEA16EB-812A-4149-9C59-9CC60B297FD6}" presName="composite" presStyleCnt="0"/>
      <dgm:spPr/>
    </dgm:pt>
    <dgm:pt modelId="{A2D004C7-C1D8-433F-8A1E-621C9A9ABBEE}" type="pres">
      <dgm:prSet presAssocID="{EEEA16EB-812A-4149-9C59-9CC60B297FD6}" presName="parentText" presStyleLbl="alignNode1" presStyleIdx="2" presStyleCnt="3" custLinFactNeighborX="3567" custLinFactNeighborY="24773">
        <dgm:presLayoutVars>
          <dgm:chMax val="1"/>
          <dgm:bulletEnabled val="1"/>
        </dgm:presLayoutVars>
      </dgm:prSet>
      <dgm:spPr/>
      <dgm:t>
        <a:bodyPr/>
        <a:lstStyle/>
        <a:p>
          <a:endParaRPr lang="en-US"/>
        </a:p>
      </dgm:t>
    </dgm:pt>
    <dgm:pt modelId="{8A437283-9948-4BEC-8B75-1C99BA09D977}" type="pres">
      <dgm:prSet presAssocID="{EEEA16EB-812A-4149-9C59-9CC60B297FD6}" presName="descendantText" presStyleLbl="alignAcc1" presStyleIdx="2" presStyleCnt="3" custLinFactNeighborY="-381">
        <dgm:presLayoutVars>
          <dgm:bulletEnabled val="1"/>
        </dgm:presLayoutVars>
      </dgm:prSet>
      <dgm:spPr/>
      <dgm:t>
        <a:bodyPr/>
        <a:lstStyle/>
        <a:p>
          <a:endParaRPr lang="en-US"/>
        </a:p>
      </dgm:t>
    </dgm:pt>
  </dgm:ptLst>
  <dgm:cxnLst>
    <dgm:cxn modelId="{A68BAAE8-CA7C-44ED-8D62-2C373B6FBD7D}" type="presOf" srcId="{EEEA16EB-812A-4149-9C59-9CC60B297FD6}" destId="{A2D004C7-C1D8-433F-8A1E-621C9A9ABBEE}" srcOrd="0" destOrd="0" presId="urn:microsoft.com/office/officeart/2005/8/layout/chevron2"/>
    <dgm:cxn modelId="{B920DB88-1CCF-4CA1-919F-1AEE7BA961F8}" srcId="{E484AF37-DA11-4D25-941B-C7EB1DD9DF1E}" destId="{FCDFBDBA-5E0F-4FAE-BC44-A884FB8C88F5}" srcOrd="0" destOrd="0" parTransId="{7E8C844F-E752-46E6-AFF7-13343E027C0D}" sibTransId="{A5225461-6D3D-4118-BC3D-20A185713358}"/>
    <dgm:cxn modelId="{E170AA8C-5DA1-4B5C-80DE-1F2A63CCEBA9}" type="presOf" srcId="{672981E4-7E35-4757-A81F-8F984FBCF2DB}" destId="{EDAD187A-AD37-4DC6-93C8-9B13EE471CD6}" srcOrd="0" destOrd="0" presId="urn:microsoft.com/office/officeart/2005/8/layout/chevron2"/>
    <dgm:cxn modelId="{8709C610-404A-411B-98FD-2B44F0656C58}" type="presOf" srcId="{E484AF37-DA11-4D25-941B-C7EB1DD9DF1E}" destId="{1EA985EC-0C5C-44BB-BC0C-A4759B515579}" srcOrd="0" destOrd="0" presId="urn:microsoft.com/office/officeart/2005/8/layout/chevron2"/>
    <dgm:cxn modelId="{B2830B9F-D760-4BB5-9713-AE157DA6B9C6}" type="presOf" srcId="{E14CFDA4-A8FB-45A9-B8F7-FA8A5742C3F1}" destId="{77E51D48-C39F-48C0-83EB-940116710454}" srcOrd="0" destOrd="0" presId="urn:microsoft.com/office/officeart/2005/8/layout/chevron2"/>
    <dgm:cxn modelId="{1FEEFCD1-98FD-4AE7-8A1B-B055DFB8EF0E}" srcId="{FCDFBDBA-5E0F-4FAE-BC44-A884FB8C88F5}" destId="{672981E4-7E35-4757-A81F-8F984FBCF2DB}" srcOrd="0" destOrd="0" parTransId="{041A3763-8CA1-4946-8922-CFA2C5FE04F5}" sibTransId="{3445041A-E6F4-4CE3-85DB-DC345C10286E}"/>
    <dgm:cxn modelId="{351539BE-DF37-4FD2-A34B-073EB6F0E10F}" type="presOf" srcId="{FCDFBDBA-5E0F-4FAE-BC44-A884FB8C88F5}" destId="{69B3D5BC-92F6-471D-A431-00B109753525}" srcOrd="0" destOrd="0" presId="urn:microsoft.com/office/officeart/2005/8/layout/chevron2"/>
    <dgm:cxn modelId="{B6C70AAF-F2F4-458F-A81C-0331F2F42287}" srcId="{E484AF37-DA11-4D25-941B-C7EB1DD9DF1E}" destId="{E14CFDA4-A8FB-45A9-B8F7-FA8A5742C3F1}" srcOrd="1" destOrd="0" parTransId="{2F26DD34-B887-4518-AE78-9BEB5DE7D764}" sibTransId="{99ACCEBF-6DFA-4837-8F23-B39F7D0C94E9}"/>
    <dgm:cxn modelId="{A405BDFD-6B00-4AEB-BC77-23B71ABA5C15}" srcId="{EEEA16EB-812A-4149-9C59-9CC60B297FD6}" destId="{1557CA66-8D39-4EF3-B708-3D1782A4A4CE}" srcOrd="0" destOrd="0" parTransId="{E0FEBBD6-C1EC-4585-8535-7A0E33CB28F2}" sibTransId="{00D89ACF-7F6F-46CE-9DFF-FD5D74847285}"/>
    <dgm:cxn modelId="{22C05A25-535B-462A-AABA-1E2E21D51D17}" srcId="{E484AF37-DA11-4D25-941B-C7EB1DD9DF1E}" destId="{EEEA16EB-812A-4149-9C59-9CC60B297FD6}" srcOrd="2" destOrd="0" parTransId="{CC3E150C-32FD-4979-84F2-3232880AEDA3}" sibTransId="{E43EB2FB-A353-4363-BF3B-EFD984C322EA}"/>
    <dgm:cxn modelId="{80BAE25B-832B-4E77-B758-92E8BCFB243C}" type="presOf" srcId="{1557CA66-8D39-4EF3-B708-3D1782A4A4CE}" destId="{8A437283-9948-4BEC-8B75-1C99BA09D977}" srcOrd="0" destOrd="0" presId="urn:microsoft.com/office/officeart/2005/8/layout/chevron2"/>
    <dgm:cxn modelId="{DC16AFB6-204A-4101-B2B9-5608F36A0D82}" type="presOf" srcId="{8DF83ED1-5417-46F2-8BE3-8BA888B971A9}" destId="{E9BC5D87-084C-4775-93C5-99C98D52749C}" srcOrd="0" destOrd="0" presId="urn:microsoft.com/office/officeart/2005/8/layout/chevron2"/>
    <dgm:cxn modelId="{0650981C-2DEB-4B79-888F-62C1EA178835}" srcId="{E14CFDA4-A8FB-45A9-B8F7-FA8A5742C3F1}" destId="{8DF83ED1-5417-46F2-8BE3-8BA888B971A9}" srcOrd="0" destOrd="0" parTransId="{20FEB12B-D4EE-4AE1-8F73-F1ADBE575AC8}" sibTransId="{6D849358-5755-43A2-94A6-126F62D95122}"/>
    <dgm:cxn modelId="{CC890897-67DA-4A28-BE5C-C406A22FEA48}" type="presParOf" srcId="{1EA985EC-0C5C-44BB-BC0C-A4759B515579}" destId="{4904215D-3B17-47C2-8018-FFB027BD8D53}" srcOrd="0" destOrd="0" presId="urn:microsoft.com/office/officeart/2005/8/layout/chevron2"/>
    <dgm:cxn modelId="{1CFDC93C-87C4-449B-A262-5B00C8063E00}" type="presParOf" srcId="{4904215D-3B17-47C2-8018-FFB027BD8D53}" destId="{69B3D5BC-92F6-471D-A431-00B109753525}" srcOrd="0" destOrd="0" presId="urn:microsoft.com/office/officeart/2005/8/layout/chevron2"/>
    <dgm:cxn modelId="{DFD620CD-8EDB-4F2D-9438-DD47715FB28A}" type="presParOf" srcId="{4904215D-3B17-47C2-8018-FFB027BD8D53}" destId="{EDAD187A-AD37-4DC6-93C8-9B13EE471CD6}" srcOrd="1" destOrd="0" presId="urn:microsoft.com/office/officeart/2005/8/layout/chevron2"/>
    <dgm:cxn modelId="{B9B96A71-E8B6-4D8F-92E4-ED67B1DF2F32}" type="presParOf" srcId="{1EA985EC-0C5C-44BB-BC0C-A4759B515579}" destId="{6474AE8C-73E4-45B6-9E04-03B3F94832F7}" srcOrd="1" destOrd="0" presId="urn:microsoft.com/office/officeart/2005/8/layout/chevron2"/>
    <dgm:cxn modelId="{58EAB0CD-1C7E-4D76-88A6-085E6A2011F3}" type="presParOf" srcId="{1EA985EC-0C5C-44BB-BC0C-A4759B515579}" destId="{37636E76-5879-4215-988B-0326EBD402DE}" srcOrd="2" destOrd="0" presId="urn:microsoft.com/office/officeart/2005/8/layout/chevron2"/>
    <dgm:cxn modelId="{FEF78151-1A05-442E-B7B7-EE5CCBBBBBF3}" type="presParOf" srcId="{37636E76-5879-4215-988B-0326EBD402DE}" destId="{77E51D48-C39F-48C0-83EB-940116710454}" srcOrd="0" destOrd="0" presId="urn:microsoft.com/office/officeart/2005/8/layout/chevron2"/>
    <dgm:cxn modelId="{3F74D325-3DC0-4D3A-9225-543EF1DBD908}" type="presParOf" srcId="{37636E76-5879-4215-988B-0326EBD402DE}" destId="{E9BC5D87-084C-4775-93C5-99C98D52749C}" srcOrd="1" destOrd="0" presId="urn:microsoft.com/office/officeart/2005/8/layout/chevron2"/>
    <dgm:cxn modelId="{A7E56CAD-4D5A-4D14-8D93-CF933B036F39}" type="presParOf" srcId="{1EA985EC-0C5C-44BB-BC0C-A4759B515579}" destId="{1A5BA349-70D1-4369-B932-7C612D2F7824}" srcOrd="3" destOrd="0" presId="urn:microsoft.com/office/officeart/2005/8/layout/chevron2"/>
    <dgm:cxn modelId="{B8A5A113-DE56-40AD-9C5E-7BD9512003E5}" type="presParOf" srcId="{1EA985EC-0C5C-44BB-BC0C-A4759B515579}" destId="{3E065F02-A830-4B51-8697-3F8934450D1C}" srcOrd="4" destOrd="0" presId="urn:microsoft.com/office/officeart/2005/8/layout/chevron2"/>
    <dgm:cxn modelId="{F7BA37E7-24AF-4314-9EE4-229BD706CEF7}" type="presParOf" srcId="{3E065F02-A830-4B51-8697-3F8934450D1C}" destId="{A2D004C7-C1D8-433F-8A1E-621C9A9ABBEE}" srcOrd="0" destOrd="0" presId="urn:microsoft.com/office/officeart/2005/8/layout/chevron2"/>
    <dgm:cxn modelId="{F3678C9D-B9F0-4BE4-8B48-47440FB3BC10}" type="presParOf" srcId="{3E065F02-A830-4B51-8697-3F8934450D1C}" destId="{8A437283-9948-4BEC-8B75-1C99BA09D97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1C66D-609C-42F9-A4D8-7035F6F10021}"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130305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66D-609C-42F9-A4D8-7035F6F10021}"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4126108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66D-609C-42F9-A4D8-7035F6F10021}"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1342898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697017FE-C639-41A7-AAA6-565A48FBE106}" type="slidenum">
              <a:rPr lang="en-US" smtClean="0"/>
              <a:pPr/>
              <a:t>‹#›</a:t>
            </a:fld>
            <a:endParaRPr lang="en-US"/>
          </a:p>
        </p:txBody>
      </p:sp>
    </p:spTree>
    <p:extLst>
      <p:ext uri="{BB962C8B-B14F-4D97-AF65-F5344CB8AC3E}">
        <p14:creationId xmlns:p14="http://schemas.microsoft.com/office/powerpoint/2010/main" val="322423650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5"/>
          </p:nvPr>
        </p:nvSpPr>
        <p:spPr/>
        <p:txBody>
          <a:bodyPr rtlCol="0"/>
          <a:lstStyle/>
          <a:p>
            <a:fld id="{697017FE-C639-41A7-AAA6-565A48FBE106}" type="slidenum">
              <a:rPr lang="en-US" smtClean="0"/>
              <a:pPr/>
              <a:t>‹#›</a:t>
            </a:fld>
            <a:endParaRPr lang="en-US"/>
          </a:p>
        </p:txBody>
      </p:sp>
    </p:spTree>
    <p:extLst>
      <p:ext uri="{BB962C8B-B14F-4D97-AF65-F5344CB8AC3E}">
        <p14:creationId xmlns:p14="http://schemas.microsoft.com/office/powerpoint/2010/main" val="130271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225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DAD691C5-6412-49DF-839C-135324472ECA}" type="datetimeFigureOut">
              <a:rPr lang="en-US" smtClean="0">
                <a:solidFill>
                  <a:srgbClr val="FFF39D"/>
                </a:solidFill>
              </a:rPr>
              <a:pPr/>
              <a:t>7/14/2021</a:t>
            </a:fld>
            <a:endParaRPr lang="en-US">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697017FE-C639-41A7-AAA6-565A48FBE106}" type="slidenum">
              <a:rPr lang="en-US" smtClean="0"/>
              <a:pPr/>
              <a:t>‹#›</a:t>
            </a:fld>
            <a:endParaRPr lang="en-US"/>
          </a:p>
        </p:txBody>
      </p:sp>
    </p:spTree>
    <p:extLst>
      <p:ext uri="{BB962C8B-B14F-4D97-AF65-F5344CB8AC3E}">
        <p14:creationId xmlns:p14="http://schemas.microsoft.com/office/powerpoint/2010/main" val="36496538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p>
            <a:fld id="{697017FE-C639-41A7-AAA6-565A48FBE106}"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4068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8" name="Footer Placeholder 7"/>
          <p:cNvSpPr>
            <a:spLocks noGrp="1"/>
          </p:cNvSpPr>
          <p:nvPr>
            <p:ph type="ftr" sz="quarter" idx="11"/>
          </p:nvPr>
        </p:nvSpPr>
        <p:spPr/>
        <p:txBody>
          <a:bodyPr/>
          <a:lstStyle/>
          <a:p>
            <a:endParaRPr lang="en-US">
              <a:solidFill>
                <a:srgbClr val="575F6D"/>
              </a:solidFill>
            </a:endParaRPr>
          </a:p>
        </p:txBody>
      </p:sp>
      <p:sp>
        <p:nvSpPr>
          <p:cNvPr id="9" name="Slide Number Placeholder 8"/>
          <p:cNvSpPr>
            <a:spLocks noGrp="1"/>
          </p:cNvSpPr>
          <p:nvPr>
            <p:ph type="sldNum" sz="quarter" idx="12"/>
          </p:nvPr>
        </p:nvSpPr>
        <p:spPr/>
        <p:txBody>
          <a:bodyPr/>
          <a:lstStyle/>
          <a:p>
            <a:fld id="{697017FE-C639-41A7-AAA6-565A48FBE106}"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eaLnBrk="1" latinLnBrk="0" hangingPunct="1"/>
            <a:r>
              <a:rPr kumimoji="0" lang="en-US"/>
              <a:t>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eaLnBrk="1" latinLnBrk="0" hangingPunct="1"/>
            <a:r>
              <a:rPr kumimoji="0" lang="en-US"/>
              <a:t>Edit Master text styles</a:t>
            </a:r>
          </a:p>
        </p:txBody>
      </p:sp>
    </p:spTree>
    <p:extLst>
      <p:ext uri="{BB962C8B-B14F-4D97-AF65-F5344CB8AC3E}">
        <p14:creationId xmlns:p14="http://schemas.microsoft.com/office/powerpoint/2010/main" val="4029174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DAD691C5-6412-49DF-839C-135324472ECA}" type="datetimeFigureOut">
              <a:rPr lang="en-US" smtClean="0">
                <a:solidFill>
                  <a:srgbClr val="575F6D"/>
                </a:solidFill>
              </a:rPr>
              <a:pPr/>
              <a:t>7/14/2021</a:t>
            </a:fld>
            <a:endParaRPr lang="en-US">
              <a:solidFill>
                <a:srgbClr val="575F6D"/>
              </a:solidFill>
            </a:endParaRPr>
          </a:p>
        </p:txBody>
      </p:sp>
      <p:sp>
        <p:nvSpPr>
          <p:cNvPr id="7" name="Slide Number Placeholder 6"/>
          <p:cNvSpPr>
            <a:spLocks noGrp="1"/>
          </p:cNvSpPr>
          <p:nvPr>
            <p:ph type="sldNum" sz="quarter" idx="11"/>
          </p:nvPr>
        </p:nvSpPr>
        <p:spPr/>
        <p:txBody>
          <a:bodyPr rtlCol="0"/>
          <a:lstStyle/>
          <a:p>
            <a:fld id="{697017FE-C639-41A7-AAA6-565A48FBE106}"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3712334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p:txBody>
          <a:bodyPr/>
          <a:lstStyle/>
          <a:p>
            <a:fld id="{697017FE-C639-41A7-AAA6-565A48FBE106}" type="slidenum">
              <a:rPr lang="en-US" smtClean="0"/>
              <a:pPr/>
              <a:t>‹#›</a:t>
            </a:fld>
            <a:endParaRPr lang="en-US"/>
          </a:p>
        </p:txBody>
      </p:sp>
    </p:spTree>
    <p:extLst>
      <p:ext uri="{BB962C8B-B14F-4D97-AF65-F5344CB8AC3E}">
        <p14:creationId xmlns:p14="http://schemas.microsoft.com/office/powerpoint/2010/main" val="2928233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15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eaLnBrk="1" latinLnBrk="0" hangingPunct="1"/>
            <a:r>
              <a:rPr kumimoji="0" lang="en-US"/>
              <a:t>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DAD691C5-6412-49DF-839C-135324472ECA}" type="datetimeFigureOut">
              <a:rPr lang="en-US" smtClean="0">
                <a:solidFill>
                  <a:srgbClr val="575F6D"/>
                </a:solidFill>
              </a:rPr>
              <a:pPr/>
              <a:t>7/14/2021</a:t>
            </a:fld>
            <a:endParaRPr lang="en-US">
              <a:solidFill>
                <a:srgbClr val="575F6D"/>
              </a:solidFill>
            </a:endParaRPr>
          </a:p>
        </p:txBody>
      </p:sp>
      <p:sp>
        <p:nvSpPr>
          <p:cNvPr id="22" name="Slide Number Placeholder 21"/>
          <p:cNvSpPr>
            <a:spLocks noGrp="1"/>
          </p:cNvSpPr>
          <p:nvPr>
            <p:ph type="sldNum" sz="quarter" idx="15"/>
          </p:nvPr>
        </p:nvSpPr>
        <p:spPr/>
        <p:txBody>
          <a:bodyPr rtlCol="0"/>
          <a:lstStyle/>
          <a:p>
            <a:fld id="{697017FE-C639-41A7-AAA6-565A48FBE106}"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solidFill>
                <a:srgbClr val="575F6D"/>
              </a:solidFill>
            </a:endParaRPr>
          </a:p>
        </p:txBody>
      </p:sp>
    </p:spTree>
    <p:extLst>
      <p:ext uri="{BB962C8B-B14F-4D97-AF65-F5344CB8AC3E}">
        <p14:creationId xmlns:p14="http://schemas.microsoft.com/office/powerpoint/2010/main" val="241625846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1C66D-609C-42F9-A4D8-7035F6F10021}"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3467716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15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2400"/>
            </a:lvl1pPr>
          </a:lstStyle>
          <a:p>
            <a:pPr algn="ctr" eaLnBrk="1" latinLnBrk="0" hangingPunct="1">
              <a:buFontTx/>
              <a:buNone/>
            </a:pPr>
            <a:r>
              <a:rPr kumimoji="0" lang="en-US"/>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eaLnBrk="1" latinLnBrk="0" hangingPunct="1"/>
            <a:r>
              <a:rPr kumimoji="0" lang="en-US"/>
              <a:t>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7" name="Date Placeholder 16"/>
          <p:cNvSpPr>
            <a:spLocks noGrp="1"/>
          </p:cNvSpPr>
          <p:nvPr>
            <p:ph type="dt" sz="half" idx="10"/>
          </p:nvPr>
        </p:nvSpPr>
        <p:spPr/>
        <p:txBody>
          <a:bodyPr rtlCol="0"/>
          <a:lstStyle/>
          <a:p>
            <a:fld id="{DAD691C5-6412-49DF-839C-135324472ECA}" type="datetimeFigureOut">
              <a:rPr lang="en-US" smtClean="0">
                <a:solidFill>
                  <a:srgbClr val="575F6D"/>
                </a:solidFill>
              </a:rPr>
              <a:pPr/>
              <a:t>7/14/2021</a:t>
            </a:fld>
            <a:endParaRPr lang="en-US">
              <a:solidFill>
                <a:srgbClr val="575F6D"/>
              </a:solidFill>
            </a:endParaRPr>
          </a:p>
        </p:txBody>
      </p:sp>
      <p:sp>
        <p:nvSpPr>
          <p:cNvPr id="18" name="Slide Number Placeholder 17"/>
          <p:cNvSpPr>
            <a:spLocks noGrp="1"/>
          </p:cNvSpPr>
          <p:nvPr>
            <p:ph type="sldNum" sz="quarter" idx="11"/>
          </p:nvPr>
        </p:nvSpPr>
        <p:spPr/>
        <p:txBody>
          <a:bodyPr rtlCol="0"/>
          <a:lstStyle/>
          <a:p>
            <a:fld id="{697017FE-C639-41A7-AAA6-565A48FBE106}"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solidFill>
                <a:srgbClr val="575F6D"/>
              </a:solidFill>
            </a:endParaRPr>
          </a:p>
        </p:txBody>
      </p:sp>
    </p:spTree>
    <p:extLst>
      <p:ext uri="{BB962C8B-B14F-4D97-AF65-F5344CB8AC3E}">
        <p14:creationId xmlns:p14="http://schemas.microsoft.com/office/powerpoint/2010/main" val="739053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697017FE-C639-41A7-AAA6-565A48FBE106}" type="slidenum">
              <a:rPr lang="en-US" smtClean="0"/>
              <a:pPr/>
              <a:t>‹#›</a:t>
            </a:fld>
            <a:endParaRPr lang="en-US"/>
          </a:p>
        </p:txBody>
      </p:sp>
    </p:spTree>
    <p:extLst>
      <p:ext uri="{BB962C8B-B14F-4D97-AF65-F5344CB8AC3E}">
        <p14:creationId xmlns:p14="http://schemas.microsoft.com/office/powerpoint/2010/main" val="92868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697017FE-C639-41A7-AAA6-565A48FBE106}" type="slidenum">
              <a:rPr lang="en-US" smtClean="0"/>
              <a:pPr/>
              <a:t>‹#›</a:t>
            </a:fld>
            <a:endParaRPr lang="en-US"/>
          </a:p>
        </p:txBody>
      </p:sp>
    </p:spTree>
    <p:extLst>
      <p:ext uri="{BB962C8B-B14F-4D97-AF65-F5344CB8AC3E}">
        <p14:creationId xmlns:p14="http://schemas.microsoft.com/office/powerpoint/2010/main" val="17736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21C66D-609C-42F9-A4D8-7035F6F10021}"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33751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1C66D-609C-42F9-A4D8-7035F6F10021}"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4098118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1C66D-609C-42F9-A4D8-7035F6F10021}"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391672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1C66D-609C-42F9-A4D8-7035F6F10021}"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4899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1C66D-609C-42F9-A4D8-7035F6F10021}"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393843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1C66D-609C-42F9-A4D8-7035F6F10021}"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174755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1C66D-609C-42F9-A4D8-7035F6F10021}"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A99E7-C2F6-4FC8-849B-570C0EB3E53D}" type="slidenum">
              <a:rPr lang="en-US" smtClean="0"/>
              <a:t>‹#›</a:t>
            </a:fld>
            <a:endParaRPr lang="en-US"/>
          </a:p>
        </p:txBody>
      </p:sp>
    </p:spTree>
    <p:extLst>
      <p:ext uri="{BB962C8B-B14F-4D97-AF65-F5344CB8AC3E}">
        <p14:creationId xmlns:p14="http://schemas.microsoft.com/office/powerpoint/2010/main" val="292783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1C66D-609C-42F9-A4D8-7035F6F10021}" type="datetimeFigureOut">
              <a:rPr lang="en-US" smtClean="0"/>
              <a:t>7/14/2021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A99E7-C2F6-4FC8-849B-570C0EB3E53D}" type="slidenum">
              <a:rPr lang="en-US" smtClean="0"/>
              <a:t>‹#›</a:t>
            </a:fld>
            <a:endParaRPr lang="en-US"/>
          </a:p>
        </p:txBody>
      </p:sp>
    </p:spTree>
    <p:extLst>
      <p:ext uri="{BB962C8B-B14F-4D97-AF65-F5344CB8AC3E}">
        <p14:creationId xmlns:p14="http://schemas.microsoft.com/office/powerpoint/2010/main" val="3158438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900">
                <a:solidFill>
                  <a:schemeClr val="tx2"/>
                </a:solidFill>
              </a:defRPr>
            </a:lvl1pPr>
          </a:lstStyle>
          <a:p>
            <a:fld id="{DAD691C5-6412-49DF-839C-135324472ECA}" type="datetimeFigureOut">
              <a:rPr lang="en-US" smtClean="0">
                <a:solidFill>
                  <a:srgbClr val="575F6D"/>
                </a:solidFill>
              </a:rPr>
              <a:pPr/>
              <a:t>7/14/2021</a:t>
            </a:fld>
            <a:endParaRPr lang="en-US">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900">
                <a:solidFill>
                  <a:schemeClr val="tx2"/>
                </a:solidFill>
              </a:defRPr>
            </a:lvl1pPr>
          </a:lstStyle>
          <a:p>
            <a:endParaRPr lang="en-US">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050" b="1">
                <a:solidFill>
                  <a:srgbClr val="FFFFFF"/>
                </a:solidFill>
              </a:defRPr>
            </a:lvl1pPr>
          </a:lstStyle>
          <a:p>
            <a:fld id="{697017FE-C639-41A7-AAA6-565A48FBE106}" type="slidenum">
              <a:rPr lang="en-US" smtClean="0"/>
              <a:pPr/>
              <a:t>‹#›</a:t>
            </a:fld>
            <a:endParaRPr lang="en-US"/>
          </a:p>
        </p:txBody>
      </p:sp>
    </p:spTree>
    <p:extLst>
      <p:ext uri="{BB962C8B-B14F-4D97-AF65-F5344CB8AC3E}">
        <p14:creationId xmlns:p14="http://schemas.microsoft.com/office/powerpoint/2010/main" val="222502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2250" b="0" kern="1200" cap="small" baseline="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0000"/>
        <a:buFont typeface="Wingdings"/>
        <a:buChar char=""/>
        <a:defRPr kumimoji="0" sz="1800" kern="1200">
          <a:solidFill>
            <a:schemeClr val="tx1"/>
          </a:solidFill>
          <a:latin typeface="+mn-lt"/>
          <a:ea typeface="+mn-ea"/>
          <a:cs typeface="+mn-cs"/>
        </a:defRPr>
      </a:lvl1pPr>
      <a:lvl2pPr marL="480060" indent="-205740" algn="l" rtl="0" eaLnBrk="1" latinLnBrk="0" hangingPunct="1">
        <a:spcBef>
          <a:spcPct val="20000"/>
        </a:spcBef>
        <a:buClr>
          <a:schemeClr val="accent1"/>
        </a:buClr>
        <a:buSzPct val="80000"/>
        <a:buFont typeface="Wingdings 2"/>
        <a:buChar char=""/>
        <a:defRPr kumimoji="0" sz="1575" kern="1200">
          <a:solidFill>
            <a:schemeClr val="tx1"/>
          </a:solidFill>
          <a:latin typeface="+mn-lt"/>
          <a:ea typeface="+mn-ea"/>
          <a:cs typeface="+mn-cs"/>
        </a:defRPr>
      </a:lvl2pPr>
      <a:lvl3pPr marL="685800" indent="-137160" algn="l" rtl="0" eaLnBrk="1" latinLnBrk="0" hangingPunct="1">
        <a:spcBef>
          <a:spcPct val="20000"/>
        </a:spcBef>
        <a:buClr>
          <a:schemeClr val="accent1">
            <a:shade val="75000"/>
          </a:schemeClr>
        </a:buClr>
        <a:buSzPct val="60000"/>
        <a:buFont typeface="Wingdings"/>
        <a:buChar char=""/>
        <a:defRPr kumimoji="0" sz="1350" kern="1200">
          <a:solidFill>
            <a:schemeClr val="tx1"/>
          </a:solidFill>
          <a:latin typeface="+mn-lt"/>
          <a:ea typeface="+mn-ea"/>
          <a:cs typeface="+mn-cs"/>
        </a:defRPr>
      </a:lvl3pPr>
      <a:lvl4pPr marL="891540" indent="-137160" algn="l" rtl="0" eaLnBrk="1" latinLnBrk="0" hangingPunct="1">
        <a:spcBef>
          <a:spcPct val="20000"/>
        </a:spcBef>
        <a:buClr>
          <a:schemeClr val="accent1">
            <a:tint val="60000"/>
          </a:schemeClr>
        </a:buClr>
        <a:buSzPct val="60000"/>
        <a:buFont typeface="Wingdings"/>
        <a:buChar char=""/>
        <a:defRPr kumimoji="0" sz="1350" kern="1200">
          <a:solidFill>
            <a:schemeClr val="tx1"/>
          </a:solidFill>
          <a:latin typeface="+mn-lt"/>
          <a:ea typeface="+mn-ea"/>
          <a:cs typeface="+mn-cs"/>
        </a:defRPr>
      </a:lvl4pPr>
      <a:lvl5pPr marL="1097280" indent="-137160" algn="l" rtl="0" eaLnBrk="1" latinLnBrk="0" hangingPunct="1">
        <a:spcBef>
          <a:spcPct val="20000"/>
        </a:spcBef>
        <a:buClr>
          <a:schemeClr val="accent2">
            <a:tint val="60000"/>
          </a:schemeClr>
        </a:buClr>
        <a:buSzPct val="68000"/>
        <a:buFont typeface="Wingdings 2"/>
        <a:buChar char=""/>
        <a:defRPr kumimoji="0"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emf"/></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TO%20AN%20TOAN%20COVID%20-%20Duong.docx" TargetMode="External"/><Relationship Id="rId2" Type="http://schemas.openxmlformats.org/officeDocument/2006/relationships/hyperlink" Target="../HCM%20Covid/Tai%20lieu%20tap%20huan/TO%20AN%20TOAN%20COVID%20-%20Duong.docx" TargetMode="External"/><Relationship Id="rId1" Type="http://schemas.openxmlformats.org/officeDocument/2006/relationships/slideLayout" Target="../slideLayouts/slideLayout2.xml"/><Relationship Id="rId4" Type="http://schemas.openxmlformats.org/officeDocument/2006/relationships/hyperlink" Target="../HCM%20Covid/Tai%20lieu%20tap%20huan/PH&#7908;%20L&#7908;C%202.doc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8738616" cy="6858000"/>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marL="0" indent="0" algn="ctr">
              <a:buNone/>
            </a:pPr>
            <a:endParaRPr lang="en-US" sz="3600" b="1" dirty="0">
              <a:solidFill>
                <a:srgbClr val="FF0000"/>
              </a:solidFill>
              <a:latin typeface="Arial" panose="020B0604020202020204" pitchFamily="34" charset="0"/>
              <a:cs typeface="Arial" pitchFamily="34" charset="0"/>
            </a:endParaRPr>
          </a:p>
          <a:p>
            <a:pPr marL="0" indent="0" algn="ctr">
              <a:buNone/>
            </a:pPr>
            <a:endParaRPr lang="en-US" sz="2000" b="1" dirty="0">
              <a:solidFill>
                <a:srgbClr val="FF0000"/>
              </a:solidFill>
              <a:latin typeface="Arial" pitchFamily="34" charset="0"/>
              <a:cs typeface="Arial" pitchFamily="34" charset="0"/>
            </a:endParaRPr>
          </a:p>
          <a:p>
            <a:pPr marL="0" indent="0" algn="ctr">
              <a:buNone/>
            </a:pPr>
            <a:endParaRPr lang="en-US" sz="4000" b="1" dirty="0">
              <a:solidFill>
                <a:srgbClr val="FF0000"/>
              </a:solidFill>
              <a:latin typeface="Arial" pitchFamily="34" charset="0"/>
              <a:cs typeface="Arial" pitchFamily="34" charset="0"/>
            </a:endParaRPr>
          </a:p>
          <a:p>
            <a:pPr marL="0" indent="0" algn="ctr">
              <a:buNone/>
            </a:pPr>
            <a:endParaRPr lang="en-US" sz="4000" b="1" dirty="0">
              <a:solidFill>
                <a:srgbClr val="FF0000"/>
              </a:solidFill>
              <a:latin typeface="Arial" pitchFamily="34" charset="0"/>
              <a:cs typeface="Arial" pitchFamily="34" charset="0"/>
            </a:endParaRPr>
          </a:p>
          <a:p>
            <a:pPr marL="0" indent="0" algn="ctr">
              <a:buNone/>
            </a:pPr>
            <a:r>
              <a:rPr lang="vi-VN" sz="4000" b="1" dirty="0">
                <a:solidFill>
                  <a:srgbClr val="FF0000"/>
                </a:solidFill>
                <a:latin typeface="Arial" pitchFamily="34" charset="0"/>
                <a:cs typeface="Arial" pitchFamily="34" charset="0"/>
              </a:rPr>
              <a:t>HƯỚNG DẪN </a:t>
            </a:r>
            <a:endParaRPr lang="en-US" sz="4000" b="1" dirty="0">
              <a:solidFill>
                <a:srgbClr val="FF0000"/>
              </a:solidFill>
              <a:latin typeface="Arial" pitchFamily="34" charset="0"/>
              <a:cs typeface="Arial" pitchFamily="34" charset="0"/>
            </a:endParaRPr>
          </a:p>
          <a:p>
            <a:pPr marL="0" indent="0" algn="ctr">
              <a:buNone/>
            </a:pPr>
            <a:endParaRPr lang="en-US" sz="600" b="1" dirty="0">
              <a:solidFill>
                <a:srgbClr val="FF0000"/>
              </a:solidFill>
              <a:latin typeface="Arial" pitchFamily="34" charset="0"/>
              <a:cs typeface="Arial" pitchFamily="34" charset="0"/>
            </a:endParaRPr>
          </a:p>
          <a:p>
            <a:pPr marL="0" indent="0" algn="ctr">
              <a:buNone/>
            </a:pPr>
            <a:r>
              <a:rPr lang="vi-VN" sz="3200" b="1" dirty="0">
                <a:solidFill>
                  <a:srgbClr val="FF0000"/>
                </a:solidFill>
                <a:latin typeface="Arial" pitchFamily="34" charset="0"/>
                <a:cs typeface="Arial" pitchFamily="34" charset="0"/>
              </a:rPr>
              <a:t>CÁC PHƯƠNG ÁN</a:t>
            </a:r>
            <a:r>
              <a:rPr lang="en-US" sz="3200" b="1" dirty="0">
                <a:solidFill>
                  <a:srgbClr val="FF0000"/>
                </a:solidFill>
                <a:latin typeface="Arial" pitchFamily="34" charset="0"/>
                <a:cs typeface="Arial" pitchFamily="34" charset="0"/>
              </a:rPr>
              <a:t> </a:t>
            </a:r>
            <a:r>
              <a:rPr lang="vi-VN" sz="3200" b="1" dirty="0">
                <a:solidFill>
                  <a:srgbClr val="FF0000"/>
                </a:solidFill>
                <a:latin typeface="Arial" pitchFamily="34" charset="0"/>
                <a:cs typeface="Arial" pitchFamily="34" charset="0"/>
              </a:rPr>
              <a:t>PHÒNG, CHỐNG DỊCH</a:t>
            </a:r>
            <a:r>
              <a:rPr lang="vi-VN" sz="3600" b="1" dirty="0">
                <a:solidFill>
                  <a:srgbClr val="FF0000"/>
                </a:solidFill>
                <a:latin typeface="Arial" pitchFamily="34" charset="0"/>
                <a:cs typeface="Arial" pitchFamily="34" charset="0"/>
              </a:rPr>
              <a:t> </a:t>
            </a:r>
            <a:endParaRPr lang="en-US" sz="3600" b="1" dirty="0">
              <a:solidFill>
                <a:srgbClr val="FF0000"/>
              </a:solidFill>
              <a:latin typeface="Arial" pitchFamily="34" charset="0"/>
              <a:cs typeface="Arial" pitchFamily="34" charset="0"/>
            </a:endParaRPr>
          </a:p>
          <a:p>
            <a:pPr marL="0" indent="0" algn="ctr">
              <a:buNone/>
            </a:pPr>
            <a:r>
              <a:rPr lang="vi-VN" sz="3000" b="1" dirty="0">
                <a:solidFill>
                  <a:srgbClr val="FF0000"/>
                </a:solidFill>
                <a:latin typeface="Arial" pitchFamily="34" charset="0"/>
                <a:cs typeface="Arial" pitchFamily="34" charset="0"/>
              </a:rPr>
              <a:t>KHI CÓ TRƯỜNG HỢP MẮC BỆNH COVID-19 </a:t>
            </a:r>
            <a:endParaRPr lang="en-US" sz="3000" b="1" dirty="0">
              <a:solidFill>
                <a:srgbClr val="FF0000"/>
              </a:solidFill>
              <a:latin typeface="Arial" pitchFamily="34" charset="0"/>
              <a:cs typeface="Arial" pitchFamily="34" charset="0"/>
            </a:endParaRPr>
          </a:p>
          <a:p>
            <a:pPr marL="0" indent="0" algn="ctr">
              <a:buNone/>
            </a:pPr>
            <a:r>
              <a:rPr lang="vi-VN" sz="3200" b="1" dirty="0">
                <a:solidFill>
                  <a:srgbClr val="FF0000"/>
                </a:solidFill>
                <a:latin typeface="Arial" pitchFamily="34" charset="0"/>
                <a:cs typeface="Arial" pitchFamily="34" charset="0"/>
              </a:rPr>
              <a:t>TẠI CƠ SỞ SẢN XUẤT</a:t>
            </a:r>
            <a:r>
              <a:rPr lang="en-US" sz="3200" b="1" dirty="0">
                <a:solidFill>
                  <a:srgbClr val="FF0000"/>
                </a:solidFill>
                <a:latin typeface="Arial" pitchFamily="34" charset="0"/>
                <a:cs typeface="Arial" pitchFamily="34" charset="0"/>
              </a:rPr>
              <a:t>,</a:t>
            </a:r>
            <a:r>
              <a:rPr lang="vi-VN" sz="3200" b="1" dirty="0">
                <a:solidFill>
                  <a:srgbClr val="FF0000"/>
                </a:solidFill>
                <a:latin typeface="Arial" pitchFamily="34" charset="0"/>
                <a:cs typeface="Arial" pitchFamily="34" charset="0"/>
              </a:rPr>
              <a:t> KINH DOANH, KHU CÔNG NGHIỆP</a:t>
            </a:r>
            <a:endParaRPr lang="en-US" sz="3200" b="1" dirty="0">
              <a:solidFill>
                <a:srgbClr val="FF0000"/>
              </a:solidFill>
              <a:latin typeface="Arial" pitchFamily="34" charset="0"/>
              <a:cs typeface="Arial" pitchFamily="34" charset="0"/>
            </a:endParaRPr>
          </a:p>
          <a:p>
            <a:pPr marL="0" indent="0" algn="ctr">
              <a:buNone/>
            </a:pPr>
            <a:r>
              <a:rPr lang="vi-VN" sz="2800" b="1" i="1" dirty="0">
                <a:solidFill>
                  <a:srgbClr val="FF0000"/>
                </a:solidFill>
                <a:latin typeface="Arial" panose="020B0604020202020204" pitchFamily="34" charset="0"/>
                <a:cs typeface="Arial" panose="020B0604020202020204" pitchFamily="34" charset="0"/>
              </a:rPr>
              <a:t>(Quyết định</a:t>
            </a:r>
            <a:r>
              <a:rPr lang="en-US" sz="2800" b="1" i="1" dirty="0">
                <a:solidFill>
                  <a:srgbClr val="FF0000"/>
                </a:solidFill>
                <a:latin typeface="Arial" panose="020B0604020202020204" pitchFamily="34" charset="0"/>
                <a:cs typeface="Arial" panose="020B0604020202020204" pitchFamily="34" charset="0"/>
              </a:rPr>
              <a:t> 2787/</a:t>
            </a:r>
            <a:r>
              <a:rPr lang="vi-VN" sz="2800" b="1" i="1" dirty="0">
                <a:solidFill>
                  <a:srgbClr val="FF0000"/>
                </a:solidFill>
                <a:latin typeface="Arial" panose="020B0604020202020204" pitchFamily="34" charset="0"/>
                <a:cs typeface="Arial" panose="020B0604020202020204" pitchFamily="34" charset="0"/>
              </a:rPr>
              <a:t>QĐ-BYT ngày 05/6/2021 </a:t>
            </a:r>
            <a:endParaRPr lang="en-US" sz="2800" b="1" i="1" dirty="0">
              <a:solidFill>
                <a:srgbClr val="FF0000"/>
              </a:solidFill>
              <a:latin typeface="Arial" panose="020B0604020202020204" pitchFamily="34" charset="0"/>
              <a:cs typeface="Arial" panose="020B0604020202020204" pitchFamily="34" charset="0"/>
            </a:endParaRPr>
          </a:p>
          <a:p>
            <a:pPr marL="0" indent="0" algn="ctr">
              <a:spcBef>
                <a:spcPts val="0"/>
              </a:spcBef>
              <a:buNone/>
            </a:pPr>
            <a:r>
              <a:rPr lang="vi-VN" sz="2800" b="1" i="1" dirty="0">
                <a:solidFill>
                  <a:srgbClr val="FF0000"/>
                </a:solidFill>
                <a:latin typeface="Arial" panose="020B0604020202020204" pitchFamily="34" charset="0"/>
                <a:cs typeface="Arial" panose="020B0604020202020204" pitchFamily="34" charset="0"/>
              </a:rPr>
              <a:t>của Bộ trưởng Bộ Y tế)</a:t>
            </a:r>
            <a:endParaRPr lang="en-US" sz="2800" b="1" i="1" dirty="0">
              <a:solidFill>
                <a:srgbClr val="FF0000"/>
              </a:solidFill>
              <a:latin typeface="Arial" panose="020B0604020202020204" pitchFamily="34" charset="0"/>
              <a:cs typeface="Arial" panose="020B0604020202020204" pitchFamily="34" charset="0"/>
            </a:endParaRPr>
          </a:p>
          <a:p>
            <a:pPr marL="0" indent="0" algn="r">
              <a:buNone/>
            </a:pPr>
            <a:r>
              <a:rPr lang="en-US" sz="3200" dirty="0">
                <a:solidFill>
                  <a:srgbClr val="FF0000"/>
                </a:solidFill>
                <a:cs typeface="Arial" pitchFamily="34" charset="0"/>
              </a:rPr>
              <a:t/>
            </a:r>
            <a:br>
              <a:rPr lang="en-US" sz="3200" dirty="0">
                <a:solidFill>
                  <a:srgbClr val="FF0000"/>
                </a:solidFill>
                <a:cs typeface="Arial" pitchFamily="34" charset="0"/>
              </a:rPr>
            </a:br>
            <a:r>
              <a:rPr lang="en-US" sz="3200" dirty="0">
                <a:solidFill>
                  <a:srgbClr val="FF0000"/>
                </a:solidFill>
                <a:cs typeface="Arial" pitchFamily="34" charset="0"/>
              </a:rPr>
              <a:t> </a:t>
            </a:r>
            <a:endParaRPr lang="en-US" sz="3600" dirty="0">
              <a:solidFill>
                <a:srgbClr val="FF0000"/>
              </a:solidFill>
              <a:cs typeface="Arial" pitchFamily="34" charset="0"/>
            </a:endParaRPr>
          </a:p>
          <a:p>
            <a:endParaRPr lang="en-US" dirty="0">
              <a:solidFill>
                <a:srgbClr val="FF0000"/>
              </a:solidFill>
            </a:endParaRPr>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1</a:t>
            </a:fld>
            <a:endParaRPr lang="en-US"/>
          </a:p>
        </p:txBody>
      </p:sp>
      <p:pic>
        <p:nvPicPr>
          <p:cNvPr id="16" name="Picture 15">
            <a:extLst>
              <a:ext uri="{FF2B5EF4-FFF2-40B4-BE49-F238E27FC236}">
                <a16:creationId xmlns="" xmlns:a16="http://schemas.microsoft.com/office/drawing/2014/main" id="{BEFC1BDE-DCED-4A15-9077-01DD29E03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1757"/>
            <a:ext cx="1352807" cy="1330729"/>
          </a:xfrm>
          <a:prstGeom prst="rect">
            <a:avLst/>
          </a:prstGeom>
        </p:spPr>
      </p:pic>
      <p:pic>
        <p:nvPicPr>
          <p:cNvPr id="18" name="Picture 17">
            <a:extLst>
              <a:ext uri="{FF2B5EF4-FFF2-40B4-BE49-F238E27FC236}">
                <a16:creationId xmlns="" xmlns:a16="http://schemas.microsoft.com/office/drawing/2014/main" id="{746B7C98-A94C-4BE5-A694-FC17BCA77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810" y="135725"/>
            <a:ext cx="1566990" cy="1324551"/>
          </a:xfrm>
          <a:prstGeom prst="rect">
            <a:avLst/>
          </a:prstGeom>
        </p:spPr>
      </p:pic>
      <p:pic>
        <p:nvPicPr>
          <p:cNvPr id="20" name="Picture 19">
            <a:extLst>
              <a:ext uri="{FF2B5EF4-FFF2-40B4-BE49-F238E27FC236}">
                <a16:creationId xmlns="" xmlns:a16="http://schemas.microsoft.com/office/drawing/2014/main" id="{ADA7777B-FDCE-41B7-8F91-2A68DA956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737" y="79687"/>
            <a:ext cx="1856463" cy="1436614"/>
          </a:xfrm>
          <a:prstGeom prst="rect">
            <a:avLst/>
          </a:prstGeom>
        </p:spPr>
      </p:pic>
    </p:spTree>
    <p:extLst>
      <p:ext uri="{BB962C8B-B14F-4D97-AF65-F5344CB8AC3E}">
        <p14:creationId xmlns:p14="http://schemas.microsoft.com/office/powerpoint/2010/main" val="1801575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077200" cy="6324600"/>
          </a:xfrm>
        </p:spPr>
        <p:txBody>
          <a:bodyPr>
            <a:normAutofit/>
          </a:bodyPr>
          <a:lstStyle/>
          <a:p>
            <a:pPr marL="0" indent="0" algn="just">
              <a:spcBef>
                <a:spcPts val="600"/>
              </a:spcBef>
              <a:spcAft>
                <a:spcPts val="600"/>
              </a:spcAft>
              <a:buSzPct val="90000"/>
              <a:buNone/>
            </a:pPr>
            <a:endParaRPr lang="en-US" sz="6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700" b="1" i="1" dirty="0">
                <a:solidFill>
                  <a:srgbClr val="0070C0"/>
                </a:solidFill>
                <a:latin typeface="Arial" pitchFamily="34" charset="0"/>
                <a:cs typeface="Arial" pitchFamily="34" charset="0"/>
              </a:rPr>
              <a:t>L</a:t>
            </a:r>
            <a:r>
              <a:rPr lang="vi-VN" sz="2700" b="1" i="1" dirty="0">
                <a:solidFill>
                  <a:srgbClr val="0070C0"/>
                </a:solidFill>
                <a:latin typeface="Arial" pitchFamily="34" charset="0"/>
                <a:cs typeface="Arial" pitchFamily="34" charset="0"/>
              </a:rPr>
              <a:t>ắp đặt </a:t>
            </a:r>
            <a:r>
              <a:rPr lang="vi-VN" sz="2700" b="1" i="1" dirty="0">
                <a:solidFill>
                  <a:srgbClr val="FF0000"/>
                </a:solidFill>
                <a:latin typeface="Arial" pitchFamily="34" charset="0"/>
                <a:cs typeface="Arial" pitchFamily="34" charset="0"/>
              </a:rPr>
              <a:t>camera giám sát </a:t>
            </a:r>
            <a:r>
              <a:rPr lang="vi-VN" sz="2700" b="1" i="1" dirty="0">
                <a:solidFill>
                  <a:srgbClr val="0070C0"/>
                </a:solidFill>
                <a:latin typeface="Arial" pitchFamily="34" charset="0"/>
                <a:cs typeface="Arial" pitchFamily="34" charset="0"/>
              </a:rPr>
              <a:t>các khu vực có nguy cơ</a:t>
            </a:r>
            <a:endParaRPr lang="en-US" sz="27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FF0000"/>
                </a:solidFill>
                <a:latin typeface="Arial" pitchFamily="34" charset="0"/>
                <a:cs typeface="Arial" pitchFamily="34" charset="0"/>
              </a:rPr>
              <a:t>L</a:t>
            </a:r>
            <a:r>
              <a:rPr lang="vi-VN" sz="2800" b="1" i="1" dirty="0">
                <a:solidFill>
                  <a:srgbClr val="FF0000"/>
                </a:solidFill>
                <a:latin typeface="Arial" pitchFamily="34" charset="0"/>
                <a:cs typeface="Arial" pitchFamily="34" charset="0"/>
              </a:rPr>
              <a:t>ập danh sách </a:t>
            </a:r>
            <a:r>
              <a:rPr lang="vi-VN" sz="2800" b="1" i="1" dirty="0">
                <a:solidFill>
                  <a:srgbClr val="0070C0"/>
                </a:solidFill>
                <a:latin typeface="Arial" pitchFamily="34" charset="0"/>
                <a:cs typeface="Arial" pitchFamily="34" charset="0"/>
              </a:rPr>
              <a:t>quản l</a:t>
            </a:r>
            <a:r>
              <a:rPr lang="en-US" sz="2800" b="1" i="1" dirty="0">
                <a:solidFill>
                  <a:srgbClr val="0070C0"/>
                </a:solidFill>
                <a:latin typeface="Arial" pitchFamily="34" charset="0"/>
                <a:cs typeface="Arial" pitchFamily="34" charset="0"/>
              </a:rPr>
              <a:t>ý </a:t>
            </a:r>
            <a:r>
              <a:rPr lang="vi-VN" sz="2800" b="1" i="1" dirty="0">
                <a:solidFill>
                  <a:srgbClr val="0070C0"/>
                </a:solidFill>
                <a:latin typeface="Arial" pitchFamily="34" charset="0"/>
                <a:cs typeface="Arial" pitchFamily="34" charset="0"/>
              </a:rPr>
              <a:t>thông tin của NLĐ gửi Ban quản lý KCN, các cơ quan y tế liên quan </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Y</a:t>
            </a:r>
            <a:r>
              <a:rPr lang="vi-VN" sz="2800" b="1" i="1" dirty="0">
                <a:solidFill>
                  <a:srgbClr val="0070C0"/>
                </a:solidFill>
                <a:latin typeface="Arial" pitchFamily="34" charset="0"/>
                <a:cs typeface="Arial" pitchFamily="34" charset="0"/>
              </a:rPr>
              <a:t>êu cầu NLĐ thực hiện </a:t>
            </a:r>
            <a:r>
              <a:rPr lang="vi-VN" sz="2800" b="1" i="1" dirty="0">
                <a:solidFill>
                  <a:srgbClr val="FF0000"/>
                </a:solidFill>
                <a:latin typeface="Arial" pitchFamily="34" charset="0"/>
                <a:cs typeface="Arial" pitchFamily="34" charset="0"/>
              </a:rPr>
              <a:t>5K</a:t>
            </a:r>
            <a:r>
              <a:rPr lang="vi-VN" sz="2800" b="1" i="1" dirty="0">
                <a:solidFill>
                  <a:srgbClr val="0070C0"/>
                </a:solidFill>
                <a:latin typeface="Arial" pitchFamily="34" charset="0"/>
                <a:cs typeface="Arial" pitchFamily="34" charset="0"/>
              </a:rPr>
              <a:t>, ghi lại lịch trình tiếp xúc hàng ngày.</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vi-VN" sz="2800" b="1" i="1" dirty="0">
                <a:solidFill>
                  <a:srgbClr val="0070C0"/>
                </a:solidFill>
                <a:latin typeface="Arial" pitchFamily="34" charset="0"/>
                <a:cs typeface="Arial" pitchFamily="34" charset="0"/>
              </a:rPr>
              <a:t>Thực hiện việc </a:t>
            </a:r>
            <a:r>
              <a:rPr lang="vi-VN" sz="2800" b="1" i="1" dirty="0">
                <a:solidFill>
                  <a:srgbClr val="FF0000"/>
                </a:solidFill>
                <a:latin typeface="Arial" pitchFamily="34" charset="0"/>
                <a:cs typeface="Arial" pitchFamily="34" charset="0"/>
              </a:rPr>
              <a:t>quản lý NLĐ</a:t>
            </a:r>
            <a:r>
              <a:rPr lang="vi-VN" sz="2800" b="1" i="1" dirty="0">
                <a:solidFill>
                  <a:srgbClr val="0070C0"/>
                </a:solidFill>
                <a:latin typeface="Arial" pitchFamily="34" charset="0"/>
                <a:cs typeface="Arial" pitchFamily="34" charset="0"/>
              </a:rPr>
              <a:t>, yêu cầu </a:t>
            </a:r>
            <a:r>
              <a:rPr lang="vi-VN" sz="2800" b="1" i="1" dirty="0">
                <a:solidFill>
                  <a:srgbClr val="FF0000"/>
                </a:solidFill>
                <a:latin typeface="Arial" pitchFamily="34" charset="0"/>
                <a:cs typeface="Arial" pitchFamily="34" charset="0"/>
              </a:rPr>
              <a:t>khai báo y tế </a:t>
            </a:r>
            <a:r>
              <a:rPr lang="vi-VN" sz="2800" b="1" i="1" dirty="0">
                <a:solidFill>
                  <a:srgbClr val="0070C0"/>
                </a:solidFill>
                <a:latin typeface="Arial" pitchFamily="34" charset="0"/>
                <a:cs typeface="Arial" pitchFamily="34" charset="0"/>
              </a:rPr>
              <a:t>bắt buộc </a:t>
            </a:r>
            <a:r>
              <a:rPr lang="vi-VN" sz="2800" i="1" dirty="0">
                <a:solidFill>
                  <a:srgbClr val="FF0000"/>
                </a:solidFill>
                <a:latin typeface="Arial" pitchFamily="34" charset="0"/>
                <a:cs typeface="Arial" pitchFamily="34" charset="0"/>
              </a:rPr>
              <a:t>đặc biệt các trường hợp đi, đến từ khu vực có dịch hoặc tham gia các sự kiện tập trung đông người có nguy cơ cao </a:t>
            </a:r>
            <a:endParaRPr lang="en-US" sz="2800" i="1" dirty="0">
              <a:solidFill>
                <a:srgbClr val="FF000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T</a:t>
            </a:r>
            <a:r>
              <a:rPr lang="vi-VN" sz="2800" b="1" i="1" dirty="0">
                <a:solidFill>
                  <a:srgbClr val="0070C0"/>
                </a:solidFill>
                <a:latin typeface="Arial" pitchFamily="34" charset="0"/>
                <a:cs typeface="Arial" pitchFamily="34" charset="0"/>
              </a:rPr>
              <a:t>hực hiện </a:t>
            </a:r>
            <a:r>
              <a:rPr lang="vi-VN" sz="2800" b="1" i="1" dirty="0">
                <a:solidFill>
                  <a:srgbClr val="FF0000"/>
                </a:solidFill>
                <a:latin typeface="Arial" pitchFamily="34" charset="0"/>
                <a:cs typeface="Arial" pitchFamily="34" charset="0"/>
              </a:rPr>
              <a:t>xét nghiệm </a:t>
            </a:r>
            <a:r>
              <a:rPr lang="vi-VN" sz="2800" b="1" i="1" dirty="0">
                <a:solidFill>
                  <a:srgbClr val="0070C0"/>
                </a:solidFill>
                <a:latin typeface="Arial" pitchFamily="34" charset="0"/>
                <a:cs typeface="Arial" pitchFamily="34" charset="0"/>
              </a:rPr>
              <a:t>sàng lọc cho NLĐ.</a:t>
            </a: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10</a:t>
            </a:fld>
            <a:endParaRPr lang="en-US"/>
          </a:p>
        </p:txBody>
      </p:sp>
    </p:spTree>
    <p:extLst>
      <p:ext uri="{BB962C8B-B14F-4D97-AF65-F5344CB8AC3E}">
        <p14:creationId xmlns:p14="http://schemas.microsoft.com/office/powerpoint/2010/main" val="1789065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228600"/>
            <a:ext cx="7924800" cy="914400"/>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vi-VN" sz="2800" b="1" dirty="0">
                <a:solidFill>
                  <a:srgbClr val="FF0000"/>
                </a:solidFill>
                <a:latin typeface="Arial" pitchFamily="34" charset="0"/>
                <a:cs typeface="Arial" pitchFamily="34" charset="0"/>
              </a:rPr>
              <a:t>2. </a:t>
            </a:r>
            <a:r>
              <a:rPr lang="en-US" sz="2800" b="1" dirty="0" err="1">
                <a:solidFill>
                  <a:srgbClr val="FF0000"/>
                </a:solidFill>
                <a:latin typeface="Arial" pitchFamily="34" charset="0"/>
                <a:cs typeface="Arial" pitchFamily="34" charset="0"/>
              </a:rPr>
              <a:t>Đối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với</a:t>
            </a:r>
            <a:r>
              <a:rPr lang="en-US" sz="2800" b="1" dirty="0">
                <a:solidFill>
                  <a:srgbClr val="FF0000"/>
                </a:solidFill>
                <a:latin typeface="Arial" pitchFamily="34" charset="0"/>
                <a:cs typeface="Arial" pitchFamily="34" charset="0"/>
              </a:rPr>
              <a:t> </a:t>
            </a:r>
            <a:r>
              <a:rPr lang="vi-VN" sz="2800" b="1" dirty="0">
                <a:solidFill>
                  <a:srgbClr val="FF0000"/>
                </a:solidFill>
                <a:latin typeface="Arial" pitchFamily="34" charset="0"/>
                <a:cs typeface="Arial" pitchFamily="34" charset="0"/>
              </a:rPr>
              <a:t>nhà trọ, khu nhà trọ, khu ký túc xá của NLĐ (gọi tắt là nhà trọ): </a:t>
            </a:r>
            <a:endParaRPr lang="en-US" sz="28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533400" y="1295400"/>
            <a:ext cx="8077200" cy="5334000"/>
          </a:xfrm>
        </p:spPr>
        <p:txBody>
          <a:bodyPr>
            <a:normAutofit/>
          </a:bodyPr>
          <a:lstStyle/>
          <a:p>
            <a:pPr algn="just">
              <a:spcBef>
                <a:spcPts val="600"/>
              </a:spcBef>
              <a:spcAft>
                <a:spcPts val="600"/>
              </a:spcAft>
              <a:buSzPct val="90000"/>
              <a:buFont typeface="Wingdings" pitchFamily="2" charset="2"/>
              <a:buChar char="§"/>
            </a:pPr>
            <a:r>
              <a:rPr lang="en-US" sz="3200" b="1" i="1" dirty="0" smtClean="0">
                <a:solidFill>
                  <a:srgbClr val="0070C0"/>
                </a:solidFill>
                <a:latin typeface="Arial" pitchFamily="34" charset="0"/>
                <a:cs typeface="Arial" pitchFamily="34" charset="0"/>
              </a:rPr>
              <a:t>CT.</a:t>
            </a:r>
            <a:r>
              <a:rPr lang="vi-VN" sz="3200" b="1" i="1" dirty="0">
                <a:solidFill>
                  <a:srgbClr val="0070C0"/>
                </a:solidFill>
                <a:latin typeface="Arial" pitchFamily="34" charset="0"/>
                <a:cs typeface="Arial" pitchFamily="34" charset="0"/>
              </a:rPr>
              <a:t>UBND </a:t>
            </a:r>
            <a:r>
              <a:rPr lang="en-US" sz="3200" b="1" i="1" dirty="0" err="1">
                <a:solidFill>
                  <a:srgbClr val="0070C0"/>
                </a:solidFill>
                <a:latin typeface="Arial" pitchFamily="34" charset="0"/>
                <a:cs typeface="Arial" pitchFamily="34" charset="0"/>
              </a:rPr>
              <a:t>cấp</a:t>
            </a:r>
            <a:r>
              <a:rPr lang="en-US" sz="3200" b="1" i="1" dirty="0">
                <a:solidFill>
                  <a:srgbClr val="0070C0"/>
                </a:solidFill>
                <a:latin typeface="Arial" pitchFamily="34" charset="0"/>
                <a:cs typeface="Arial" pitchFamily="34" charset="0"/>
              </a:rPr>
              <a:t> </a:t>
            </a:r>
            <a:r>
              <a:rPr lang="en-US" sz="3200" b="1" i="1" dirty="0" err="1">
                <a:solidFill>
                  <a:srgbClr val="0070C0"/>
                </a:solidFill>
                <a:latin typeface="Arial" pitchFamily="34" charset="0"/>
                <a:cs typeface="Arial" pitchFamily="34" charset="0"/>
              </a:rPr>
              <a:t>huyện</a:t>
            </a:r>
            <a:r>
              <a:rPr lang="en-US" sz="3200" b="1" i="1" dirty="0">
                <a:solidFill>
                  <a:srgbClr val="0070C0"/>
                </a:solidFill>
                <a:latin typeface="Arial" pitchFamily="34" charset="0"/>
                <a:cs typeface="Arial" pitchFamily="34" charset="0"/>
              </a:rPr>
              <a:t> </a:t>
            </a:r>
            <a:r>
              <a:rPr lang="en-US" sz="3200" b="1" i="1" dirty="0" err="1">
                <a:solidFill>
                  <a:srgbClr val="0070C0"/>
                </a:solidFill>
                <a:latin typeface="Arial" pitchFamily="34" charset="0"/>
                <a:cs typeface="Arial" pitchFamily="34" charset="0"/>
              </a:rPr>
              <a:t>chịu</a:t>
            </a:r>
            <a:r>
              <a:rPr lang="en-US" sz="3200" b="1" i="1" dirty="0">
                <a:solidFill>
                  <a:srgbClr val="0070C0"/>
                </a:solidFill>
                <a:latin typeface="Arial" pitchFamily="34" charset="0"/>
                <a:cs typeface="Arial" pitchFamily="34" charset="0"/>
              </a:rPr>
              <a:t> </a:t>
            </a:r>
            <a:r>
              <a:rPr lang="en-US" sz="3200" b="1" i="1" dirty="0" err="1">
                <a:solidFill>
                  <a:srgbClr val="0070C0"/>
                </a:solidFill>
                <a:latin typeface="Arial" pitchFamily="34" charset="0"/>
                <a:cs typeface="Arial" pitchFamily="34" charset="0"/>
              </a:rPr>
              <a:t>trách</a:t>
            </a:r>
            <a:r>
              <a:rPr lang="en-US" sz="3200" b="1" i="1" dirty="0">
                <a:solidFill>
                  <a:srgbClr val="0070C0"/>
                </a:solidFill>
                <a:latin typeface="Arial" pitchFamily="34" charset="0"/>
                <a:cs typeface="Arial" pitchFamily="34" charset="0"/>
              </a:rPr>
              <a:t> </a:t>
            </a:r>
            <a:r>
              <a:rPr lang="vi-VN" sz="3200" b="1" i="1" dirty="0">
                <a:solidFill>
                  <a:srgbClr val="0070C0"/>
                </a:solidFill>
                <a:latin typeface="Arial" pitchFamily="34" charset="0"/>
                <a:cs typeface="Arial" pitchFamily="34" charset="0"/>
              </a:rPr>
              <a:t>nhiệm quản lý chặt chẽ tất cả các nhà trọ trên địa bàn </a:t>
            </a:r>
            <a:r>
              <a:rPr lang="en-US" sz="3200" b="1" i="1" dirty="0">
                <a:solidFill>
                  <a:srgbClr val="0070C0"/>
                </a:solidFill>
                <a:latin typeface="Arial" pitchFamily="34" charset="0"/>
                <a:cs typeface="Arial" pitchFamily="34" charset="0"/>
              </a:rPr>
              <a:t>(PL</a:t>
            </a:r>
            <a:r>
              <a:rPr lang="vi-VN" sz="3200" b="1" i="1" dirty="0">
                <a:solidFill>
                  <a:srgbClr val="0070C0"/>
                </a:solidFill>
                <a:latin typeface="Arial" pitchFamily="34" charset="0"/>
                <a:cs typeface="Arial" pitchFamily="34" charset="0"/>
              </a:rPr>
              <a:t> 2</a:t>
            </a:r>
            <a:r>
              <a:rPr lang="en-US" sz="3200" b="1" i="1" dirty="0">
                <a:solidFill>
                  <a:srgbClr val="0070C0"/>
                </a:solidFill>
                <a:latin typeface="Arial" pitchFamily="34" charset="0"/>
                <a:cs typeface="Arial" pitchFamily="34" charset="0"/>
              </a:rPr>
              <a:t>)</a:t>
            </a:r>
          </a:p>
          <a:p>
            <a:pPr algn="just">
              <a:spcBef>
                <a:spcPts val="600"/>
              </a:spcBef>
              <a:spcAft>
                <a:spcPts val="600"/>
              </a:spcAft>
              <a:buSzPct val="90000"/>
              <a:buFont typeface="Wingdings" pitchFamily="2" charset="2"/>
              <a:buChar char="§"/>
            </a:pPr>
            <a:r>
              <a:rPr lang="en-US" sz="3200" b="1" i="1" dirty="0">
                <a:solidFill>
                  <a:srgbClr val="0070C0"/>
                </a:solidFill>
                <a:latin typeface="Arial" pitchFamily="34" charset="0"/>
                <a:cs typeface="Arial" pitchFamily="34" charset="0"/>
              </a:rPr>
              <a:t>T</a:t>
            </a:r>
            <a:r>
              <a:rPr lang="vi-VN" sz="3200" b="1" i="1" dirty="0">
                <a:solidFill>
                  <a:srgbClr val="0070C0"/>
                </a:solidFill>
                <a:latin typeface="Arial" pitchFamily="34" charset="0"/>
                <a:cs typeface="Arial" pitchFamily="34" charset="0"/>
              </a:rPr>
              <a:t>hành lập </a:t>
            </a:r>
            <a:r>
              <a:rPr lang="en-US" sz="3200" b="1" i="1" dirty="0">
                <a:solidFill>
                  <a:srgbClr val="0070C0"/>
                </a:solidFill>
                <a:latin typeface="Arial" pitchFamily="34" charset="0"/>
                <a:cs typeface="Arial" pitchFamily="34" charset="0"/>
              </a:rPr>
              <a:t>BQL /</a:t>
            </a:r>
            <a:r>
              <a:rPr lang="vi-VN" sz="3200" b="1" i="1" dirty="0">
                <a:solidFill>
                  <a:srgbClr val="0070C0"/>
                </a:solidFill>
                <a:latin typeface="Arial" pitchFamily="34" charset="0"/>
                <a:cs typeface="Arial" pitchFamily="34" charset="0"/>
              </a:rPr>
              <a:t> </a:t>
            </a:r>
            <a:r>
              <a:rPr lang="en-US" sz="3200" b="1" i="1" dirty="0">
                <a:solidFill>
                  <a:srgbClr val="0070C0"/>
                </a:solidFill>
                <a:latin typeface="Arial" pitchFamily="34" charset="0"/>
                <a:cs typeface="Arial" pitchFamily="34" charset="0"/>
              </a:rPr>
              <a:t>T</a:t>
            </a:r>
            <a:r>
              <a:rPr lang="vi-VN" sz="3200" b="1" i="1" dirty="0">
                <a:solidFill>
                  <a:srgbClr val="0070C0"/>
                </a:solidFill>
                <a:latin typeface="Arial" pitchFamily="34" charset="0"/>
                <a:cs typeface="Arial" pitchFamily="34" charset="0"/>
              </a:rPr>
              <a:t>ổ An toàn COVID-</a:t>
            </a:r>
            <a:r>
              <a:rPr lang="en-US" sz="3200" b="1" i="1" dirty="0">
                <a:solidFill>
                  <a:srgbClr val="0070C0"/>
                </a:solidFill>
                <a:latin typeface="Arial" pitchFamily="34" charset="0"/>
                <a:cs typeface="Arial" pitchFamily="34" charset="0"/>
              </a:rPr>
              <a:t>19 </a:t>
            </a:r>
          </a:p>
          <a:p>
            <a:pPr algn="just">
              <a:spcBef>
                <a:spcPts val="600"/>
              </a:spcBef>
              <a:spcAft>
                <a:spcPts val="600"/>
              </a:spcAft>
              <a:buSzPct val="90000"/>
              <a:buFont typeface="Wingdings" pitchFamily="2" charset="2"/>
              <a:buChar char="§"/>
            </a:pPr>
            <a:r>
              <a:rPr lang="en-US" sz="3200" b="1" i="1" dirty="0">
                <a:solidFill>
                  <a:srgbClr val="0070C0"/>
                </a:solidFill>
                <a:latin typeface="Arial" pitchFamily="34" charset="0"/>
                <a:cs typeface="Arial" pitchFamily="34" charset="0"/>
              </a:rPr>
              <a:t>B</a:t>
            </a:r>
            <a:r>
              <a:rPr lang="vi-VN" sz="3200" b="1" i="1" dirty="0">
                <a:solidFill>
                  <a:srgbClr val="0070C0"/>
                </a:solidFill>
                <a:latin typeface="Arial" pitchFamily="34" charset="0"/>
                <a:cs typeface="Arial" pitchFamily="34" charset="0"/>
              </a:rPr>
              <a:t>ố trí NLĐ cùng phân xưởng thì ở cùng phòng trong khu ký túc xá</a:t>
            </a:r>
            <a:endParaRPr lang="en-US" sz="32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3200" b="1" i="1" dirty="0">
                <a:solidFill>
                  <a:srgbClr val="0070C0"/>
                </a:solidFill>
                <a:latin typeface="Arial" pitchFamily="34" charset="0"/>
                <a:cs typeface="Arial" pitchFamily="34" charset="0"/>
              </a:rPr>
              <a:t>Y</a:t>
            </a:r>
            <a:r>
              <a:rPr lang="vi-VN" sz="3200" b="1" i="1" dirty="0">
                <a:solidFill>
                  <a:srgbClr val="0070C0"/>
                </a:solidFill>
                <a:latin typeface="Arial" pitchFamily="34" charset="0"/>
                <a:cs typeface="Arial" pitchFamily="34" charset="0"/>
              </a:rPr>
              <a:t>êu cầu NLĐ ký cam kết và thực hiện các quy định phòng, chống dịch</a:t>
            </a:r>
            <a:r>
              <a:rPr lang="vi-VN" b="1" i="1" dirty="0">
                <a:solidFill>
                  <a:srgbClr val="0070C0"/>
                </a:solidFill>
              </a:rPr>
              <a:t>.</a:t>
            </a: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11</a:t>
            </a:fld>
            <a:endParaRPr lang="en-US"/>
          </a:p>
        </p:txBody>
      </p:sp>
    </p:spTree>
    <p:extLst>
      <p:ext uri="{BB962C8B-B14F-4D97-AF65-F5344CB8AC3E}">
        <p14:creationId xmlns:p14="http://schemas.microsoft.com/office/powerpoint/2010/main" val="1091025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00150" y="8"/>
            <a:ext cx="7029450" cy="761999"/>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vi-VN" sz="3200" b="1" dirty="0">
                <a:solidFill>
                  <a:srgbClr val="FF0000"/>
                </a:solidFill>
                <a:latin typeface="Arial" pitchFamily="34" charset="0"/>
                <a:cs typeface="Arial" pitchFamily="34" charset="0"/>
              </a:rPr>
              <a:t>3. Đối với các cơ sở cung cấp dịch vụ</a:t>
            </a:r>
            <a:endParaRPr lang="en-US" sz="32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228600" y="1981200"/>
            <a:ext cx="8382000" cy="4572000"/>
          </a:xfrm>
        </p:spPr>
        <p:txBody>
          <a:bodyPr>
            <a:normAutofit/>
          </a:bodyPr>
          <a:lstStyle/>
          <a:p>
            <a:pPr algn="just">
              <a:buSzPct val="90000"/>
              <a:buFont typeface="Wingdings" pitchFamily="2" charset="2"/>
              <a:buChar char="§"/>
            </a:pPr>
            <a:r>
              <a:rPr lang="en-US" sz="2800" b="1" i="1" dirty="0" smtClean="0">
                <a:solidFill>
                  <a:srgbClr val="FF0000"/>
                </a:solidFill>
                <a:latin typeface="Arial" pitchFamily="34" charset="0"/>
                <a:cs typeface="Arial" pitchFamily="34" charset="0"/>
              </a:rPr>
              <a:t>K</a:t>
            </a:r>
            <a:r>
              <a:rPr lang="vi-VN" sz="2800" b="1" i="1" dirty="0">
                <a:solidFill>
                  <a:srgbClr val="FF0000"/>
                </a:solidFill>
                <a:latin typeface="Arial" pitchFamily="34" charset="0"/>
                <a:cs typeface="Arial" pitchFamily="34" charset="0"/>
              </a:rPr>
              <a:t>ý cam kết </a:t>
            </a:r>
            <a:r>
              <a:rPr lang="en-US" sz="2800" b="1" i="1" dirty="0">
                <a:solidFill>
                  <a:srgbClr val="0070C0"/>
                </a:solidFill>
                <a:latin typeface="Arial" pitchFamily="34" charset="0"/>
                <a:cs typeface="Arial" pitchFamily="34" charset="0"/>
              </a:rPr>
              <a:t>PCD </a:t>
            </a:r>
            <a:r>
              <a:rPr lang="vi-VN" sz="2800" b="1" i="1" dirty="0">
                <a:solidFill>
                  <a:srgbClr val="0070C0"/>
                </a:solidFill>
                <a:latin typeface="Arial" pitchFamily="34" charset="0"/>
                <a:cs typeface="Arial" pitchFamily="34" charset="0"/>
              </a:rPr>
              <a:t>với </a:t>
            </a:r>
            <a:r>
              <a:rPr lang="en-US" sz="2800" b="1" i="1" dirty="0">
                <a:solidFill>
                  <a:srgbClr val="0070C0"/>
                </a:solidFill>
                <a:latin typeface="Arial" pitchFamily="34" charset="0"/>
                <a:cs typeface="Arial" pitchFamily="34" charset="0"/>
              </a:rPr>
              <a:t>BQL</a:t>
            </a:r>
            <a:r>
              <a:rPr lang="vi-VN" sz="2800" b="1" i="1" dirty="0">
                <a:solidFill>
                  <a:srgbClr val="0070C0"/>
                </a:solidFill>
                <a:latin typeface="Arial" pitchFamily="34" charset="0"/>
                <a:cs typeface="Arial" pitchFamily="34" charset="0"/>
              </a:rPr>
              <a:t> KCN, CSSXKD, chính quyền </a:t>
            </a:r>
            <a:endParaRPr lang="en-US" sz="2800" b="1" i="1" dirty="0">
              <a:solidFill>
                <a:srgbClr val="0070C0"/>
              </a:solidFill>
              <a:latin typeface="Arial" pitchFamily="34" charset="0"/>
              <a:cs typeface="Arial" pitchFamily="34" charset="0"/>
            </a:endParaRPr>
          </a:p>
          <a:p>
            <a:pPr algn="just">
              <a:buSzPct val="90000"/>
              <a:buFont typeface="Wingdings" pitchFamily="2" charset="2"/>
              <a:buChar char="§"/>
            </a:pPr>
            <a:r>
              <a:rPr lang="en-US" sz="2800" b="1" i="1" dirty="0">
                <a:solidFill>
                  <a:srgbClr val="0070C0"/>
                </a:solidFill>
                <a:latin typeface="Arial" pitchFamily="34" charset="0"/>
                <a:cs typeface="Arial" pitchFamily="34" charset="0"/>
              </a:rPr>
              <a:t>P</a:t>
            </a:r>
            <a:r>
              <a:rPr lang="vi-VN" sz="2800" b="1" i="1" dirty="0">
                <a:solidFill>
                  <a:srgbClr val="0070C0"/>
                </a:solidFill>
                <a:latin typeface="Arial" pitchFamily="34" charset="0"/>
                <a:cs typeface="Arial" pitchFamily="34" charset="0"/>
              </a:rPr>
              <a:t>hối hợp với CSSXKD, KCN thực hiện quản lý </a:t>
            </a:r>
            <a:r>
              <a:rPr lang="vi-VN" sz="2800" b="1" i="1" dirty="0">
                <a:solidFill>
                  <a:srgbClr val="FF0000"/>
                </a:solidFill>
                <a:latin typeface="Arial" pitchFamily="34" charset="0"/>
                <a:cs typeface="Arial" pitchFamily="34" charset="0"/>
              </a:rPr>
              <a:t>danh sách NLĐ, lịch trình, thời gian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làm</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việc</a:t>
            </a:r>
            <a:r>
              <a:rPr lang="vi-VN" sz="2800" b="1" i="1" dirty="0">
                <a:solidFill>
                  <a:srgbClr val="FF0000"/>
                </a:solidFill>
                <a:latin typeface="Arial" pitchFamily="34" charset="0"/>
                <a:cs typeface="Arial" pitchFamily="34" charset="0"/>
              </a:rPr>
              <a:t> </a:t>
            </a:r>
            <a:endParaRPr lang="en-US" sz="2800" b="1" i="1" dirty="0">
              <a:solidFill>
                <a:srgbClr val="FF0000"/>
              </a:solidFill>
              <a:latin typeface="Arial" pitchFamily="34" charset="0"/>
              <a:cs typeface="Arial" pitchFamily="34" charset="0"/>
            </a:endParaRPr>
          </a:p>
          <a:p>
            <a:pPr algn="just">
              <a:buSzPct val="90000"/>
              <a:buFont typeface="Wingdings" pitchFamily="2" charset="2"/>
              <a:buChar char="§"/>
            </a:pPr>
            <a:r>
              <a:rPr lang="en-US" sz="2800" b="1" i="1" dirty="0">
                <a:solidFill>
                  <a:srgbClr val="0070C0"/>
                </a:solidFill>
                <a:latin typeface="Arial" pitchFamily="34" charset="0"/>
                <a:cs typeface="Arial" pitchFamily="34" charset="0"/>
              </a:rPr>
              <a:t>Đ</a:t>
            </a:r>
            <a:r>
              <a:rPr lang="vi-VN" sz="2800" b="1" i="1" dirty="0">
                <a:solidFill>
                  <a:srgbClr val="0070C0"/>
                </a:solidFill>
                <a:latin typeface="Arial" pitchFamily="34" charset="0"/>
                <a:cs typeface="Arial" pitchFamily="34" charset="0"/>
              </a:rPr>
              <a:t>ịnh kỳ thực hiện </a:t>
            </a:r>
            <a:r>
              <a:rPr lang="vi-VN" sz="2800" b="1" i="1" dirty="0">
                <a:solidFill>
                  <a:srgbClr val="FF0000"/>
                </a:solidFill>
                <a:latin typeface="Arial" pitchFamily="34" charset="0"/>
                <a:cs typeface="Arial" pitchFamily="34" charset="0"/>
              </a:rPr>
              <a:t>xét nghiệm </a:t>
            </a:r>
            <a:r>
              <a:rPr lang="vi-VN" sz="2800" b="1" i="1" dirty="0">
                <a:solidFill>
                  <a:srgbClr val="0070C0"/>
                </a:solidFill>
                <a:latin typeface="Arial" pitchFamily="34" charset="0"/>
                <a:cs typeface="Arial" pitchFamily="34" charset="0"/>
              </a:rPr>
              <a:t>nhanh kháng nguyên cho toàn bộ NLĐ; </a:t>
            </a:r>
            <a:endParaRPr lang="en-US" sz="2800" b="1" i="1" dirty="0">
              <a:solidFill>
                <a:srgbClr val="0070C0"/>
              </a:solidFill>
              <a:latin typeface="Arial" pitchFamily="34" charset="0"/>
              <a:cs typeface="Arial" pitchFamily="34" charset="0"/>
            </a:endParaRPr>
          </a:p>
          <a:p>
            <a:pPr algn="just">
              <a:buSzPct val="90000"/>
              <a:buFont typeface="Wingdings" pitchFamily="2" charset="2"/>
              <a:buChar char="§"/>
            </a:pPr>
            <a:r>
              <a:rPr lang="en-US" sz="2800" b="1" i="1" dirty="0">
                <a:solidFill>
                  <a:srgbClr val="0070C0"/>
                </a:solidFill>
                <a:latin typeface="Arial" pitchFamily="34" charset="0"/>
                <a:cs typeface="Arial" pitchFamily="34" charset="0"/>
              </a:rPr>
              <a:t>Y</a:t>
            </a:r>
            <a:r>
              <a:rPr lang="vi-VN" sz="2800" b="1" i="1" dirty="0">
                <a:solidFill>
                  <a:srgbClr val="0070C0"/>
                </a:solidFill>
                <a:latin typeface="Arial" pitchFamily="34" charset="0"/>
                <a:cs typeface="Arial" pitchFamily="34" charset="0"/>
              </a:rPr>
              <a:t>êu cầu NLĐ thực hiện </a:t>
            </a:r>
            <a:r>
              <a:rPr lang="vi-VN" sz="2800" b="1" i="1" dirty="0">
                <a:solidFill>
                  <a:srgbClr val="FF0000"/>
                </a:solidFill>
                <a:latin typeface="Arial" pitchFamily="34" charset="0"/>
                <a:cs typeface="Arial" pitchFamily="34" charset="0"/>
              </a:rPr>
              <a:t>5K</a:t>
            </a:r>
            <a:r>
              <a:rPr lang="vi-VN" sz="2800" b="1" i="1" dirty="0">
                <a:solidFill>
                  <a:srgbClr val="0070C0"/>
                </a:solidFill>
                <a:latin typeface="Arial" pitchFamily="34" charset="0"/>
                <a:cs typeface="Arial" pitchFamily="34" charset="0"/>
              </a:rPr>
              <a:t>, ghi lại lịch trình tiếp xúc hàng ngày.</a:t>
            </a: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12</a:t>
            </a:fld>
            <a:endParaRPr lang="en-US"/>
          </a:p>
        </p:txBody>
      </p:sp>
      <p:sp>
        <p:nvSpPr>
          <p:cNvPr id="5" name="Rectangle 4"/>
          <p:cNvSpPr/>
          <p:nvPr/>
        </p:nvSpPr>
        <p:spPr>
          <a:xfrm>
            <a:off x="381000" y="838200"/>
            <a:ext cx="8229600" cy="1015663"/>
          </a:xfrm>
          <a:prstGeom prst="rect">
            <a:avLst/>
          </a:prstGeom>
        </p:spPr>
        <p:txBody>
          <a:bodyPr wrap="square">
            <a:spAutoFit/>
          </a:bodyPr>
          <a:lstStyle/>
          <a:p>
            <a:r>
              <a:rPr lang="vi-VN" sz="2000" i="1" dirty="0" smtClean="0"/>
              <a:t> (</a:t>
            </a:r>
            <a:r>
              <a:rPr lang="en-US" sz="2000" i="1" dirty="0" smtClean="0"/>
              <a:t>C</a:t>
            </a:r>
            <a:r>
              <a:rPr lang="vi-VN" sz="2000" i="1" dirty="0" smtClean="0"/>
              <a:t>ung cấp suất ăn, lương thực, thực phẩm, nguyên vật liệu, dịch vụ bảo vệ, vận chuyển, đưa đón chuyên gia, NLĐ, ngân hàng, điện lực, thu gom và xử lý rác thải, hậu cần, sửa chữa, bảo dưỡng cấp thoát nước...)</a:t>
            </a:r>
            <a:endParaRPr lang="vi-VN" sz="2000" i="1" dirty="0"/>
          </a:p>
        </p:txBody>
      </p:sp>
    </p:spTree>
    <p:extLst>
      <p:ext uri="{BB962C8B-B14F-4D97-AF65-F5344CB8AC3E}">
        <p14:creationId xmlns:p14="http://schemas.microsoft.com/office/powerpoint/2010/main" val="1821639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57200"/>
            <a:ext cx="8077200" cy="6096000"/>
          </a:xfrm>
        </p:spPr>
        <p:txBody>
          <a:bodyPr>
            <a:normAutofit/>
          </a:bodyPr>
          <a:lstStyle/>
          <a:p>
            <a:pPr marL="0" indent="0" algn="just">
              <a:spcBef>
                <a:spcPts val="600"/>
              </a:spcBef>
              <a:spcAft>
                <a:spcPts val="600"/>
              </a:spcAft>
              <a:buNone/>
            </a:pPr>
            <a:r>
              <a:rPr lang="vi-VN" sz="2800" b="1" dirty="0">
                <a:solidFill>
                  <a:srgbClr val="FF0000"/>
                </a:solidFill>
                <a:latin typeface="Arial" pitchFamily="34" charset="0"/>
                <a:cs typeface="Arial" pitchFamily="34" charset="0"/>
              </a:rPr>
              <a:t>4. </a:t>
            </a:r>
            <a:r>
              <a:rPr lang="en-US" sz="2800" b="1" dirty="0" err="1">
                <a:solidFill>
                  <a:srgbClr val="FF0000"/>
                </a:solidFill>
                <a:latin typeface="Arial" pitchFamily="34" charset="0"/>
                <a:cs typeface="Arial" pitchFamily="34" charset="0"/>
              </a:rPr>
              <a:t>Truyền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thông</a:t>
            </a:r>
            <a:endParaRPr lang="en-US" sz="2800" b="1" dirty="0">
              <a:solidFill>
                <a:srgbClr val="FF0000"/>
              </a:solidFill>
              <a:latin typeface="Arial" pitchFamily="34" charset="0"/>
              <a:cs typeface="Arial" pitchFamily="34" charset="0"/>
            </a:endParaRPr>
          </a:p>
          <a:p>
            <a:pPr marL="0" indent="0" algn="just">
              <a:spcBef>
                <a:spcPts val="600"/>
              </a:spcBef>
              <a:spcAft>
                <a:spcPts val="600"/>
              </a:spcAft>
              <a:buNone/>
            </a:pPr>
            <a:r>
              <a:rPr lang="vi-VN" sz="2800" b="1" i="1" dirty="0">
                <a:solidFill>
                  <a:srgbClr val="0070C0"/>
                </a:solidFill>
                <a:latin typeface="Arial" pitchFamily="34" charset="0"/>
                <a:cs typeface="Arial" pitchFamily="34" charset="0"/>
              </a:rPr>
              <a:t>Tăng cường tuyên truyền, phổ biến, hướng dẫn với thông tin đơn giản, dễ hiểu; đôn đốc công tác </a:t>
            </a:r>
            <a:r>
              <a:rPr lang="en-US" sz="2800" b="1" i="1" dirty="0">
                <a:solidFill>
                  <a:srgbClr val="0070C0"/>
                </a:solidFill>
                <a:latin typeface="Arial" pitchFamily="34" charset="0"/>
                <a:cs typeface="Arial" pitchFamily="34" charset="0"/>
              </a:rPr>
              <a:t>PCD </a:t>
            </a:r>
            <a:r>
              <a:rPr lang="vi-VN" sz="2800" b="1" i="1" dirty="0">
                <a:solidFill>
                  <a:srgbClr val="0070C0"/>
                </a:solidFill>
                <a:latin typeface="Arial" pitchFamily="34" charset="0"/>
                <a:cs typeface="Arial" pitchFamily="34" charset="0"/>
              </a:rPr>
              <a:t>tại cho các CSSXKD, KCN.</a:t>
            </a:r>
            <a:endParaRPr lang="en-US" sz="2800" b="1" i="1" dirty="0">
              <a:solidFill>
                <a:srgbClr val="0070C0"/>
              </a:solidFill>
              <a:latin typeface="Arial" pitchFamily="34" charset="0"/>
              <a:cs typeface="Arial" pitchFamily="34" charset="0"/>
            </a:endParaRPr>
          </a:p>
          <a:p>
            <a:pPr marL="0" indent="0" algn="just">
              <a:spcBef>
                <a:spcPts val="600"/>
              </a:spcBef>
              <a:spcAft>
                <a:spcPts val="600"/>
              </a:spcAft>
              <a:buNone/>
            </a:pPr>
            <a:r>
              <a:rPr lang="vi-VN" sz="2800" b="1" dirty="0">
                <a:solidFill>
                  <a:srgbClr val="FF0000"/>
                </a:solidFill>
                <a:latin typeface="Arial" pitchFamily="34" charset="0"/>
                <a:cs typeface="Arial" pitchFamily="34" charset="0"/>
              </a:rPr>
              <a:t>5. </a:t>
            </a:r>
            <a:r>
              <a:rPr lang="en-US" sz="2800" b="1" dirty="0" err="1">
                <a:solidFill>
                  <a:srgbClr val="FF0000"/>
                </a:solidFill>
                <a:latin typeface="Arial" pitchFamily="34" charset="0"/>
                <a:cs typeface="Arial" pitchFamily="34" charset="0"/>
              </a:rPr>
              <a:t>Kiểm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tra</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giám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sát</a:t>
            </a:r>
            <a:endParaRPr lang="en-US" sz="2800" b="1" dirty="0">
              <a:solidFill>
                <a:srgbClr val="FF000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vi-VN" sz="2800" b="1" i="1" dirty="0">
                <a:solidFill>
                  <a:srgbClr val="0070C0"/>
                </a:solidFill>
                <a:latin typeface="Arial" pitchFamily="34" charset="0"/>
                <a:cs typeface="Arial" pitchFamily="34" charset="0"/>
              </a:rPr>
              <a:t>Thành lập các tổ công tác liên ngành của địa phương: </a:t>
            </a:r>
            <a:r>
              <a:rPr lang="en-US" sz="2800" b="1" i="1" dirty="0">
                <a:solidFill>
                  <a:srgbClr val="0070C0"/>
                </a:solidFill>
                <a:latin typeface="Arial" pitchFamily="34" charset="0"/>
                <a:cs typeface="Arial" pitchFamily="34" charset="0"/>
              </a:rPr>
              <a:t>KT/GS </a:t>
            </a:r>
            <a:r>
              <a:rPr lang="vi-VN" sz="2800" b="1" i="1" dirty="0">
                <a:solidFill>
                  <a:srgbClr val="0070C0"/>
                </a:solidFill>
                <a:latin typeface="Arial" pitchFamily="34" charset="0"/>
                <a:cs typeface="Arial" pitchFamily="34" charset="0"/>
              </a:rPr>
              <a:t>việc thực hiện các quy định </a:t>
            </a:r>
            <a:r>
              <a:rPr lang="en-US" sz="2800" b="1" i="1" dirty="0">
                <a:solidFill>
                  <a:srgbClr val="0070C0"/>
                </a:solidFill>
                <a:latin typeface="Arial" pitchFamily="34" charset="0"/>
                <a:cs typeface="Arial" pitchFamily="34" charset="0"/>
              </a:rPr>
              <a:t>PCD</a:t>
            </a:r>
            <a:r>
              <a:rPr lang="vi-VN" sz="2800" b="1" i="1" dirty="0">
                <a:solidFill>
                  <a:srgbClr val="0070C0"/>
                </a:solidFill>
                <a:latin typeface="Arial" pitchFamily="34" charset="0"/>
                <a:cs typeface="Arial" pitchFamily="34" charset="0"/>
              </a:rPr>
              <a:t> tại CSSXKD, KCN, đặc biệt những cơ sở có quy mô lớn, nguy cơ lây lan cao</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X</a:t>
            </a:r>
            <a:r>
              <a:rPr lang="vi-VN" sz="2800" b="1" i="1" dirty="0">
                <a:solidFill>
                  <a:srgbClr val="0070C0"/>
                </a:solidFill>
                <a:latin typeface="Arial" pitchFamily="34" charset="0"/>
                <a:cs typeface="Arial" pitchFamily="34" charset="0"/>
              </a:rPr>
              <a:t>ử lý nghiêm các cơ sở vi phạm quy định phòng, chống dịch, kể cả đình chỉ hoạt động.</a:t>
            </a:r>
            <a:endParaRPr lang="en-US" sz="2800" b="1" i="1" dirty="0">
              <a:solidFill>
                <a:srgbClr val="0070C0"/>
              </a:solidFill>
              <a:latin typeface="Arial" pitchFamily="34" charset="0"/>
              <a:cs typeface="Arial" pitchFamily="34" charset="0"/>
            </a:endParaRPr>
          </a:p>
          <a:p>
            <a:pPr>
              <a:spcBef>
                <a:spcPts val="600"/>
              </a:spcBef>
              <a:spcAft>
                <a:spcPts val="600"/>
              </a:spcAft>
            </a:pP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13</a:t>
            </a:fld>
            <a:endParaRPr lang="en-US"/>
          </a:p>
        </p:txBody>
      </p:sp>
    </p:spTree>
    <p:extLst>
      <p:ext uri="{BB962C8B-B14F-4D97-AF65-F5344CB8AC3E}">
        <p14:creationId xmlns:p14="http://schemas.microsoft.com/office/powerpoint/2010/main" val="4143128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PHƯƠNG ÁN PHÒNG CHỐNG DỊCH COVID-19 TẠI CÁC CƠ SỞ SXKD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31540"/>
            <a:ext cx="6781800" cy="40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1129605"/>
            <a:ext cx="7543800" cy="1384995"/>
          </a:xfrm>
          <a:prstGeom prst="rect">
            <a:avLst/>
          </a:prstGeom>
        </p:spPr>
        <p:txBody>
          <a:bodyPr wrap="square">
            <a:spAutoFit/>
          </a:bodyPr>
          <a:lstStyle/>
          <a:p>
            <a:r>
              <a:rPr lang="en-US" sz="2400" b="1" dirty="0" err="1" smtClean="0">
                <a:solidFill>
                  <a:srgbClr val="FF0000"/>
                </a:solidFill>
              </a:rPr>
              <a:t>Ví</a:t>
            </a:r>
            <a:r>
              <a:rPr lang="en-US" sz="2400" b="1" dirty="0" smtClean="0">
                <a:solidFill>
                  <a:srgbClr val="FF0000"/>
                </a:solidFill>
              </a:rPr>
              <a:t> </a:t>
            </a:r>
            <a:r>
              <a:rPr lang="en-US" sz="2400" b="1" dirty="0" err="1" smtClean="0">
                <a:solidFill>
                  <a:srgbClr val="FF0000"/>
                </a:solidFill>
              </a:rPr>
              <a:t>dụ</a:t>
            </a:r>
            <a:r>
              <a:rPr lang="en-US" sz="2400" b="1" dirty="0" smtClean="0">
                <a:solidFill>
                  <a:srgbClr val="FF0000"/>
                </a:solidFill>
              </a:rPr>
              <a:t>: </a:t>
            </a:r>
          </a:p>
          <a:p>
            <a:r>
              <a:rPr lang="en-US" sz="2000" b="1" dirty="0" smtClean="0">
                <a:solidFill>
                  <a:srgbClr val="0070C0"/>
                </a:solidFill>
              </a:rPr>
              <a:t>      - </a:t>
            </a:r>
            <a:r>
              <a:rPr lang="en-US" sz="2000" b="1" dirty="0" err="1" smtClean="0">
                <a:solidFill>
                  <a:srgbClr val="0070C0"/>
                </a:solidFill>
              </a:rPr>
              <a:t>Số</a:t>
            </a:r>
            <a:r>
              <a:rPr lang="en-US" sz="2000" b="1" dirty="0" smtClean="0">
                <a:solidFill>
                  <a:srgbClr val="0070C0"/>
                </a:solidFill>
              </a:rPr>
              <a:t> </a:t>
            </a:r>
            <a:r>
              <a:rPr lang="en-US" sz="2000" b="1" dirty="0" err="1" smtClean="0">
                <a:solidFill>
                  <a:srgbClr val="0070C0"/>
                </a:solidFill>
              </a:rPr>
              <a:t>công</a:t>
            </a:r>
            <a:r>
              <a:rPr lang="en-US" sz="2000" b="1" dirty="0" smtClean="0">
                <a:solidFill>
                  <a:srgbClr val="0070C0"/>
                </a:solidFill>
              </a:rPr>
              <a:t> </a:t>
            </a:r>
            <a:r>
              <a:rPr lang="en-US" sz="2000" b="1" dirty="0" err="1" smtClean="0">
                <a:solidFill>
                  <a:srgbClr val="0070C0"/>
                </a:solidFill>
              </a:rPr>
              <a:t>nhân</a:t>
            </a:r>
            <a:r>
              <a:rPr lang="en-US" sz="2000" b="1" dirty="0" smtClean="0">
                <a:solidFill>
                  <a:srgbClr val="0070C0"/>
                </a:solidFill>
              </a:rPr>
              <a:t>: 3153 </a:t>
            </a:r>
            <a:r>
              <a:rPr lang="en-US" sz="2000" b="1" dirty="0" err="1" smtClean="0">
                <a:solidFill>
                  <a:srgbClr val="0070C0"/>
                </a:solidFill>
              </a:rPr>
              <a:t>công</a:t>
            </a:r>
            <a:r>
              <a:rPr lang="en-US" sz="2000" b="1" dirty="0" smtClean="0">
                <a:solidFill>
                  <a:srgbClr val="0070C0"/>
                </a:solidFill>
              </a:rPr>
              <a:t> </a:t>
            </a:r>
            <a:r>
              <a:rPr lang="en-US" sz="2000" b="1" dirty="0" err="1" smtClean="0">
                <a:solidFill>
                  <a:srgbClr val="0070C0"/>
                </a:solidFill>
              </a:rPr>
              <a:t>nhân</a:t>
            </a:r>
            <a:endParaRPr lang="en-US" sz="2000" b="1" dirty="0" smtClean="0">
              <a:solidFill>
                <a:srgbClr val="0070C0"/>
              </a:solidFill>
            </a:endParaRPr>
          </a:p>
          <a:p>
            <a:r>
              <a:rPr lang="en-US" sz="2000" b="1" dirty="0" smtClean="0">
                <a:solidFill>
                  <a:srgbClr val="0070C0"/>
                </a:solidFill>
              </a:rPr>
              <a:t>      - </a:t>
            </a:r>
            <a:r>
              <a:rPr lang="en-US" sz="2000" b="1" dirty="0" err="1" smtClean="0">
                <a:solidFill>
                  <a:srgbClr val="0070C0"/>
                </a:solidFill>
              </a:rPr>
              <a:t>Trực</a:t>
            </a:r>
            <a:r>
              <a:rPr lang="en-US" sz="2000" b="1" dirty="0" smtClean="0">
                <a:solidFill>
                  <a:srgbClr val="0070C0"/>
                </a:solidFill>
              </a:rPr>
              <a:t> </a:t>
            </a:r>
            <a:r>
              <a:rPr lang="en-US" sz="2000" b="1" dirty="0" err="1" smtClean="0">
                <a:solidFill>
                  <a:srgbClr val="0070C0"/>
                </a:solidFill>
              </a:rPr>
              <a:t>tiếp</a:t>
            </a:r>
            <a:r>
              <a:rPr lang="en-US" sz="2000" b="1" dirty="0" smtClean="0">
                <a:solidFill>
                  <a:srgbClr val="0070C0"/>
                </a:solidFill>
              </a:rPr>
              <a:t>: 2818 </a:t>
            </a:r>
            <a:r>
              <a:rPr lang="en-US" sz="2000" b="1" dirty="0" err="1" smtClean="0">
                <a:solidFill>
                  <a:srgbClr val="0070C0"/>
                </a:solidFill>
              </a:rPr>
              <a:t>công</a:t>
            </a:r>
            <a:r>
              <a:rPr lang="en-US" sz="2000" b="1" dirty="0" smtClean="0">
                <a:solidFill>
                  <a:srgbClr val="0070C0"/>
                </a:solidFill>
              </a:rPr>
              <a:t> </a:t>
            </a:r>
            <a:r>
              <a:rPr lang="en-US" sz="2000" b="1" dirty="0" err="1" smtClean="0">
                <a:solidFill>
                  <a:srgbClr val="0070C0"/>
                </a:solidFill>
              </a:rPr>
              <a:t>nhân</a:t>
            </a:r>
            <a:endParaRPr lang="en-US" sz="2000" b="1" dirty="0" smtClean="0">
              <a:solidFill>
                <a:srgbClr val="0070C0"/>
              </a:solidFill>
            </a:endParaRPr>
          </a:p>
          <a:p>
            <a:r>
              <a:rPr lang="en-US" sz="2000" b="1" dirty="0" smtClean="0">
                <a:solidFill>
                  <a:srgbClr val="0070C0"/>
                </a:solidFill>
              </a:rPr>
              <a:t>      - </a:t>
            </a:r>
            <a:r>
              <a:rPr lang="en-US" sz="2000" b="1" dirty="0" err="1" smtClean="0">
                <a:solidFill>
                  <a:srgbClr val="0070C0"/>
                </a:solidFill>
              </a:rPr>
              <a:t>Diện</a:t>
            </a:r>
            <a:r>
              <a:rPr lang="en-US" sz="2000" b="1" dirty="0" smtClean="0">
                <a:solidFill>
                  <a:srgbClr val="0070C0"/>
                </a:solidFill>
              </a:rPr>
              <a:t> </a:t>
            </a:r>
            <a:r>
              <a:rPr lang="en-US" sz="2000" b="1" dirty="0" err="1" smtClean="0">
                <a:solidFill>
                  <a:srgbClr val="0070C0"/>
                </a:solidFill>
              </a:rPr>
              <a:t>tích</a:t>
            </a:r>
            <a:r>
              <a:rPr lang="en-US" sz="2000" b="1" dirty="0" smtClean="0">
                <a:solidFill>
                  <a:srgbClr val="0070C0"/>
                </a:solidFill>
              </a:rPr>
              <a:t> </a:t>
            </a:r>
            <a:r>
              <a:rPr lang="en-US" sz="2000" b="1" dirty="0" err="1" smtClean="0">
                <a:solidFill>
                  <a:srgbClr val="0070C0"/>
                </a:solidFill>
              </a:rPr>
              <a:t>nhà</a:t>
            </a:r>
            <a:r>
              <a:rPr lang="en-US" sz="2000" b="1" dirty="0" smtClean="0">
                <a:solidFill>
                  <a:srgbClr val="0070C0"/>
                </a:solidFill>
              </a:rPr>
              <a:t> </a:t>
            </a:r>
            <a:r>
              <a:rPr lang="en-US" sz="2000" b="1" dirty="0" err="1" smtClean="0">
                <a:solidFill>
                  <a:srgbClr val="0070C0"/>
                </a:solidFill>
              </a:rPr>
              <a:t>máy</a:t>
            </a:r>
            <a:r>
              <a:rPr lang="en-US" sz="2000" b="1" dirty="0" smtClean="0">
                <a:solidFill>
                  <a:srgbClr val="0070C0"/>
                </a:solidFill>
              </a:rPr>
              <a:t>: 30.000 m</a:t>
            </a:r>
            <a:r>
              <a:rPr lang="en-US" sz="2000" b="1" baseline="30000" dirty="0">
                <a:solidFill>
                  <a:srgbClr val="0070C0"/>
                </a:solidFill>
              </a:rPr>
              <a:t>2</a:t>
            </a:r>
            <a:r>
              <a:rPr lang="en-US" sz="2000" b="1" dirty="0" smtClean="0">
                <a:solidFill>
                  <a:srgbClr val="0070C0"/>
                </a:solidFill>
              </a:rPr>
              <a:t> </a:t>
            </a:r>
            <a:endParaRPr lang="en-US" sz="2000" b="1" dirty="0">
              <a:solidFill>
                <a:srgbClr val="0070C0"/>
              </a:solidFill>
            </a:endParaRPr>
          </a:p>
        </p:txBody>
      </p:sp>
    </p:spTree>
    <p:extLst>
      <p:ext uri="{BB962C8B-B14F-4D97-AF65-F5344CB8AC3E}">
        <p14:creationId xmlns:p14="http://schemas.microsoft.com/office/powerpoint/2010/main" val="2736950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3200" b="1" dirty="0" smtClean="0">
                <a:solidFill>
                  <a:srgbClr val="FF0000"/>
                </a:solidFill>
              </a:rPr>
              <a:t>MẶT BẰNG PHÂN XƯỞNG SẢN XUẤT/NHÀ MÁY</a:t>
            </a:r>
            <a:endParaRPr lang="en-US" sz="32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31"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5862935"/>
            <a:ext cx="1541448" cy="461665"/>
          </a:xfrm>
          <a:prstGeom prst="rect">
            <a:avLst/>
          </a:prstGeom>
        </p:spPr>
        <p:txBody>
          <a:bodyPr wrap="none">
            <a:spAutoFit/>
          </a:bodyPr>
          <a:lstStyle/>
          <a:p>
            <a:r>
              <a:rPr lang="en-US" sz="2400" b="1" dirty="0" err="1" smtClean="0">
                <a:solidFill>
                  <a:srgbClr val="FF0000"/>
                </a:solidFill>
              </a:rPr>
              <a:t>Văn</a:t>
            </a:r>
            <a:r>
              <a:rPr lang="en-US" sz="2400" b="1" dirty="0" smtClean="0">
                <a:solidFill>
                  <a:srgbClr val="FF0000"/>
                </a:solidFill>
              </a:rPr>
              <a:t> </a:t>
            </a:r>
            <a:r>
              <a:rPr lang="en-US" sz="2400" b="1" dirty="0" err="1" smtClean="0">
                <a:solidFill>
                  <a:srgbClr val="FF0000"/>
                </a:solidFill>
              </a:rPr>
              <a:t>Phòng</a:t>
            </a:r>
            <a:endParaRPr lang="en-US" sz="2400" b="1" dirty="0">
              <a:solidFill>
                <a:srgbClr val="FF0000"/>
              </a:solidFill>
            </a:endParaRPr>
          </a:p>
        </p:txBody>
      </p:sp>
      <p:sp>
        <p:nvSpPr>
          <p:cNvPr id="9" name="Rectangle 8"/>
          <p:cNvSpPr/>
          <p:nvPr/>
        </p:nvSpPr>
        <p:spPr>
          <a:xfrm>
            <a:off x="7609530" y="2286000"/>
            <a:ext cx="1066800" cy="830997"/>
          </a:xfrm>
          <a:prstGeom prst="rect">
            <a:avLst/>
          </a:prstGeom>
        </p:spPr>
        <p:txBody>
          <a:bodyPr wrap="square">
            <a:spAutoFit/>
          </a:bodyPr>
          <a:lstStyle/>
          <a:p>
            <a:pPr algn="ctr"/>
            <a:r>
              <a:rPr lang="en-US" sz="2400" b="1" dirty="0" err="1" smtClean="0">
                <a:solidFill>
                  <a:srgbClr val="FF0000"/>
                </a:solidFill>
              </a:rPr>
              <a:t>Văn</a:t>
            </a:r>
            <a:r>
              <a:rPr lang="en-US" sz="2400" b="1" dirty="0" smtClean="0">
                <a:solidFill>
                  <a:srgbClr val="FF0000"/>
                </a:solidFill>
              </a:rPr>
              <a:t> </a:t>
            </a:r>
            <a:r>
              <a:rPr lang="en-US" sz="2400" b="1" dirty="0" err="1" smtClean="0">
                <a:solidFill>
                  <a:srgbClr val="FF0000"/>
                </a:solidFill>
              </a:rPr>
              <a:t>Phòng</a:t>
            </a:r>
            <a:endParaRPr lang="en-US" sz="2400" b="1" dirty="0">
              <a:solidFill>
                <a:srgbClr val="FF0000"/>
              </a:solidFill>
            </a:endParaRPr>
          </a:p>
        </p:txBody>
      </p:sp>
      <p:sp>
        <p:nvSpPr>
          <p:cNvPr id="10" name="Rectangle 9"/>
          <p:cNvSpPr/>
          <p:nvPr/>
        </p:nvSpPr>
        <p:spPr>
          <a:xfrm>
            <a:off x="7585099" y="4495800"/>
            <a:ext cx="1066800" cy="830997"/>
          </a:xfrm>
          <a:prstGeom prst="rect">
            <a:avLst/>
          </a:prstGeom>
        </p:spPr>
        <p:txBody>
          <a:bodyPr wrap="square">
            <a:spAutoFit/>
          </a:bodyPr>
          <a:lstStyle/>
          <a:p>
            <a:pPr algn="ctr"/>
            <a:r>
              <a:rPr lang="en-US" sz="2400" b="1" dirty="0" err="1" smtClean="0">
                <a:solidFill>
                  <a:srgbClr val="FF0000"/>
                </a:solidFill>
              </a:rPr>
              <a:t>Văn</a:t>
            </a:r>
            <a:r>
              <a:rPr lang="en-US" sz="2400" b="1" dirty="0" smtClean="0">
                <a:solidFill>
                  <a:srgbClr val="FF0000"/>
                </a:solidFill>
              </a:rPr>
              <a:t> </a:t>
            </a:r>
            <a:r>
              <a:rPr lang="en-US" sz="2400" b="1" dirty="0" err="1" smtClean="0">
                <a:solidFill>
                  <a:srgbClr val="FF0000"/>
                </a:solidFill>
              </a:rPr>
              <a:t>Phòng</a:t>
            </a:r>
            <a:endParaRPr lang="en-US" sz="2400" b="1" dirty="0">
              <a:solidFill>
                <a:srgbClr val="FF0000"/>
              </a:solidFill>
            </a:endParaRPr>
          </a:p>
        </p:txBody>
      </p:sp>
    </p:spTree>
    <p:extLst>
      <p:ext uri="{BB962C8B-B14F-4D97-AF65-F5344CB8AC3E}">
        <p14:creationId xmlns:p14="http://schemas.microsoft.com/office/powerpoint/2010/main" val="38896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3200" b="1" dirty="0" smtClean="0">
                <a:solidFill>
                  <a:srgbClr val="FF0000"/>
                </a:solidFill>
              </a:rPr>
              <a:t>BỐ TRÍ HƯỚNG ĐI VÀ THỜI GIAN VÀO VỊ TRÍ</a:t>
            </a:r>
            <a:endParaRPr lang="en-US" sz="32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31" y="823658"/>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7040647" y="3429000"/>
            <a:ext cx="16002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2514600" y="3505200"/>
            <a:ext cx="1600200"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4800600" y="3505200"/>
            <a:ext cx="1600200"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2438400" y="2743200"/>
            <a:ext cx="114300" cy="228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4114800" y="2743200"/>
            <a:ext cx="114300" cy="228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905500" y="2743200"/>
            <a:ext cx="114300" cy="228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476500" y="4343400"/>
            <a:ext cx="114300" cy="22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4114800" y="4343400"/>
            <a:ext cx="114300" cy="22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5867109" y="4343400"/>
            <a:ext cx="114300" cy="22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7239000" y="4343400"/>
            <a:ext cx="114300" cy="228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a:off x="7359698" y="2743200"/>
            <a:ext cx="114300" cy="228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4114800" y="1714500"/>
            <a:ext cx="152400"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p:cNvSpPr/>
          <p:nvPr/>
        </p:nvSpPr>
        <p:spPr>
          <a:xfrm>
            <a:off x="0" y="1791573"/>
            <a:ext cx="457200" cy="91440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Left Arrow 38"/>
          <p:cNvSpPr/>
          <p:nvPr/>
        </p:nvSpPr>
        <p:spPr>
          <a:xfrm>
            <a:off x="0" y="4367831"/>
            <a:ext cx="457200" cy="91440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p:cNvSpPr/>
          <p:nvPr/>
        </p:nvSpPr>
        <p:spPr>
          <a:xfrm>
            <a:off x="609600" y="6473271"/>
            <a:ext cx="1370696" cy="369332"/>
          </a:xfrm>
          <a:prstGeom prst="rect">
            <a:avLst/>
          </a:prstGeom>
        </p:spPr>
        <p:txBody>
          <a:bodyPr wrap="none">
            <a:spAutoFit/>
          </a:bodyPr>
          <a:lstStyle/>
          <a:p>
            <a:r>
              <a:rPr lang="en-US" b="1" dirty="0" err="1" smtClean="0">
                <a:solidFill>
                  <a:srgbClr val="FF0000"/>
                </a:solidFill>
              </a:rPr>
              <a:t>Hướng</a:t>
            </a:r>
            <a:r>
              <a:rPr lang="en-US" b="1" dirty="0" smtClean="0">
                <a:solidFill>
                  <a:srgbClr val="FF0000"/>
                </a:solidFill>
              </a:rPr>
              <a:t> </a:t>
            </a:r>
            <a:r>
              <a:rPr lang="en-US" b="1" dirty="0" err="1" smtClean="0">
                <a:solidFill>
                  <a:srgbClr val="FF0000"/>
                </a:solidFill>
              </a:rPr>
              <a:t>vào</a:t>
            </a:r>
            <a:r>
              <a:rPr lang="en-US" b="1" dirty="0" smtClean="0">
                <a:solidFill>
                  <a:srgbClr val="FF0000"/>
                </a:solidFill>
              </a:rPr>
              <a:t>: </a:t>
            </a:r>
            <a:endParaRPr lang="en-US" dirty="0"/>
          </a:p>
        </p:txBody>
      </p:sp>
      <p:sp>
        <p:nvSpPr>
          <p:cNvPr id="41" name="Rectangle 40"/>
          <p:cNvSpPr/>
          <p:nvPr/>
        </p:nvSpPr>
        <p:spPr>
          <a:xfrm>
            <a:off x="3124200" y="6473271"/>
            <a:ext cx="1218347" cy="369332"/>
          </a:xfrm>
          <a:prstGeom prst="rect">
            <a:avLst/>
          </a:prstGeom>
        </p:spPr>
        <p:txBody>
          <a:bodyPr wrap="none">
            <a:spAutoFit/>
          </a:bodyPr>
          <a:lstStyle/>
          <a:p>
            <a:r>
              <a:rPr lang="en-US" b="1" dirty="0" err="1" smtClean="0">
                <a:solidFill>
                  <a:srgbClr val="FF0000"/>
                </a:solidFill>
              </a:rPr>
              <a:t>Hướng</a:t>
            </a:r>
            <a:r>
              <a:rPr lang="en-US" b="1" dirty="0" smtClean="0">
                <a:solidFill>
                  <a:srgbClr val="FF0000"/>
                </a:solidFill>
              </a:rPr>
              <a:t> </a:t>
            </a:r>
            <a:r>
              <a:rPr lang="en-US" b="1" dirty="0" err="1" smtClean="0">
                <a:solidFill>
                  <a:srgbClr val="FF0000"/>
                </a:solidFill>
              </a:rPr>
              <a:t>ra</a:t>
            </a:r>
            <a:r>
              <a:rPr lang="en-US" b="1" dirty="0" smtClean="0">
                <a:solidFill>
                  <a:srgbClr val="FF0000"/>
                </a:solidFill>
              </a:rPr>
              <a:t>: </a:t>
            </a:r>
            <a:endParaRPr lang="en-US" dirty="0"/>
          </a:p>
        </p:txBody>
      </p:sp>
      <p:sp>
        <p:nvSpPr>
          <p:cNvPr id="42" name="Rectangle 41"/>
          <p:cNvSpPr/>
          <p:nvPr/>
        </p:nvSpPr>
        <p:spPr>
          <a:xfrm>
            <a:off x="5638800" y="6473271"/>
            <a:ext cx="2552750" cy="369332"/>
          </a:xfrm>
          <a:prstGeom prst="rect">
            <a:avLst/>
          </a:prstGeom>
        </p:spPr>
        <p:txBody>
          <a:bodyPr wrap="none">
            <a:spAutoFit/>
          </a:bodyPr>
          <a:lstStyle/>
          <a:p>
            <a:r>
              <a:rPr lang="en-US" b="1" dirty="0" err="1" smtClean="0">
                <a:solidFill>
                  <a:srgbClr val="FF0000"/>
                </a:solidFill>
              </a:rPr>
              <a:t>Hướng</a:t>
            </a:r>
            <a:r>
              <a:rPr lang="en-US" b="1" dirty="0" smtClean="0">
                <a:solidFill>
                  <a:srgbClr val="FF0000"/>
                </a:solidFill>
              </a:rPr>
              <a:t> </a:t>
            </a:r>
            <a:r>
              <a:rPr lang="en-US" b="1" dirty="0" err="1" smtClean="0">
                <a:solidFill>
                  <a:srgbClr val="FF0000"/>
                </a:solidFill>
              </a:rPr>
              <a:t>nhập</a:t>
            </a:r>
            <a:r>
              <a:rPr lang="en-US" b="1" dirty="0" smtClean="0">
                <a:solidFill>
                  <a:srgbClr val="FF0000"/>
                </a:solidFill>
              </a:rPr>
              <a:t>/</a:t>
            </a:r>
            <a:r>
              <a:rPr lang="en-US" b="1" dirty="0" err="1" smtClean="0">
                <a:solidFill>
                  <a:srgbClr val="FF0000"/>
                </a:solidFill>
              </a:rPr>
              <a:t>xuất</a:t>
            </a:r>
            <a:r>
              <a:rPr lang="en-US" b="1" dirty="0" smtClean="0">
                <a:solidFill>
                  <a:srgbClr val="FF0000"/>
                </a:solidFill>
              </a:rPr>
              <a:t> </a:t>
            </a:r>
            <a:r>
              <a:rPr lang="en-US" b="1" dirty="0" err="1" smtClean="0">
                <a:solidFill>
                  <a:srgbClr val="FF0000"/>
                </a:solidFill>
              </a:rPr>
              <a:t>hàng</a:t>
            </a:r>
            <a:r>
              <a:rPr lang="en-US" b="1" dirty="0" smtClean="0">
                <a:solidFill>
                  <a:srgbClr val="FF0000"/>
                </a:solidFill>
              </a:rPr>
              <a:t>: </a:t>
            </a:r>
            <a:endParaRPr lang="en-US" dirty="0"/>
          </a:p>
        </p:txBody>
      </p:sp>
      <p:sp>
        <p:nvSpPr>
          <p:cNvPr id="43" name="Left Arrow 42"/>
          <p:cNvSpPr/>
          <p:nvPr/>
        </p:nvSpPr>
        <p:spPr>
          <a:xfrm>
            <a:off x="2074819" y="6553200"/>
            <a:ext cx="592181"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Right Arrow 2048"/>
          <p:cNvSpPr/>
          <p:nvPr/>
        </p:nvSpPr>
        <p:spPr>
          <a:xfrm>
            <a:off x="4382810" y="6547674"/>
            <a:ext cx="505769" cy="28940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 Arrow 46"/>
          <p:cNvSpPr/>
          <p:nvPr/>
        </p:nvSpPr>
        <p:spPr>
          <a:xfrm>
            <a:off x="8305800" y="6477000"/>
            <a:ext cx="609600" cy="304800"/>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Left-Right-Up Arrow 47"/>
          <p:cNvSpPr/>
          <p:nvPr/>
        </p:nvSpPr>
        <p:spPr>
          <a:xfrm>
            <a:off x="2514309" y="1295400"/>
            <a:ext cx="4921298" cy="304800"/>
          </a:xfrm>
          <a:prstGeom prst="leftRigh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eft-Right-Up Arrow 48"/>
          <p:cNvSpPr/>
          <p:nvPr/>
        </p:nvSpPr>
        <p:spPr>
          <a:xfrm flipV="1">
            <a:off x="2394774" y="5707147"/>
            <a:ext cx="4921298" cy="228600"/>
          </a:xfrm>
          <a:prstGeom prst="leftRigh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p:cNvSpPr/>
          <p:nvPr/>
        </p:nvSpPr>
        <p:spPr>
          <a:xfrm flipV="1">
            <a:off x="2513218" y="5410200"/>
            <a:ext cx="134223"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Up Arrow 50"/>
          <p:cNvSpPr/>
          <p:nvPr/>
        </p:nvSpPr>
        <p:spPr>
          <a:xfrm>
            <a:off x="5810250" y="1790700"/>
            <a:ext cx="152400"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p:cNvSpPr/>
          <p:nvPr/>
        </p:nvSpPr>
        <p:spPr>
          <a:xfrm>
            <a:off x="7307565" y="1714500"/>
            <a:ext cx="152400"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Up Arrow 52"/>
          <p:cNvSpPr/>
          <p:nvPr/>
        </p:nvSpPr>
        <p:spPr>
          <a:xfrm flipV="1">
            <a:off x="4171950" y="5427360"/>
            <a:ext cx="134223"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Up Arrow 53"/>
          <p:cNvSpPr/>
          <p:nvPr/>
        </p:nvSpPr>
        <p:spPr>
          <a:xfrm flipV="1">
            <a:off x="5905500" y="5406419"/>
            <a:ext cx="134223"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Up Arrow 54"/>
          <p:cNvSpPr/>
          <p:nvPr/>
        </p:nvSpPr>
        <p:spPr>
          <a:xfrm flipV="1">
            <a:off x="7368495" y="5410200"/>
            <a:ext cx="134223" cy="2286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eft Arrow 55"/>
          <p:cNvSpPr/>
          <p:nvPr/>
        </p:nvSpPr>
        <p:spPr>
          <a:xfrm>
            <a:off x="1855817" y="4367831"/>
            <a:ext cx="438004"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 Arrow 56"/>
          <p:cNvSpPr/>
          <p:nvPr/>
        </p:nvSpPr>
        <p:spPr>
          <a:xfrm>
            <a:off x="1855817" y="2248773"/>
            <a:ext cx="438004"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 Arrow 58"/>
          <p:cNvSpPr/>
          <p:nvPr/>
        </p:nvSpPr>
        <p:spPr>
          <a:xfrm>
            <a:off x="180030" y="4710731"/>
            <a:ext cx="277169" cy="228600"/>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 Arrow 59"/>
          <p:cNvSpPr/>
          <p:nvPr/>
        </p:nvSpPr>
        <p:spPr>
          <a:xfrm>
            <a:off x="180029" y="2134473"/>
            <a:ext cx="277169" cy="228600"/>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12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heel(1)">
                                      <p:cBhvr>
                                        <p:cTn id="40" dur="2000"/>
                                        <p:tgtEl>
                                          <p:spTgt spid="43"/>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20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barn(inVertical)">
                                      <p:cBhvr>
                                        <p:cTn id="54" dur="500"/>
                                        <p:tgtEl>
                                          <p:spTgt spid="5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barn(inVertical)">
                                      <p:cBhvr>
                                        <p:cTn id="60" dur="500"/>
                                        <p:tgtEl>
                                          <p:spTgt spid="5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arn(inVertical)">
                                      <p:cBhvr>
                                        <p:cTn id="63" dur="500"/>
                                        <p:tgtEl>
                                          <p:spTgt spid="5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barn(inVertical)">
                                      <p:cBhvr>
                                        <p:cTn id="66" dur="500"/>
                                        <p:tgtEl>
                                          <p:spTgt spid="5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barn(inVertical)">
                                      <p:cBhvr>
                                        <p:cTn id="69" dur="500"/>
                                        <p:tgtEl>
                                          <p:spTgt spid="5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heel(1)">
                                      <p:cBhvr>
                                        <p:cTn id="77" dur="2000"/>
                                        <p:tgtEl>
                                          <p:spTgt spid="27"/>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00"/>
                                        <p:tgtEl>
                                          <p:spTgt spid="42"/>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down)">
                                      <p:cBhvr>
                                        <p:cTn id="83" dur="500"/>
                                        <p:tgtEl>
                                          <p:spTgt spid="47"/>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wheel(1)">
                                      <p:cBhvr>
                                        <p:cTn id="86" dur="2000"/>
                                        <p:tgtEl>
                                          <p:spTgt spid="39"/>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049"/>
                                        </p:tgtEl>
                                        <p:attrNameLst>
                                          <p:attrName>style.visibility</p:attrName>
                                        </p:attrNameLst>
                                      </p:cBhvr>
                                      <p:to>
                                        <p:strVal val="visible"/>
                                      </p:to>
                                    </p:set>
                                    <p:animEffect transition="in" filter="barn(inVertical)">
                                      <p:cBhvr>
                                        <p:cTn id="89" dur="500"/>
                                        <p:tgtEl>
                                          <p:spTgt spid="204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barn(inVertical)">
                                      <p:cBhvr>
                                        <p:cTn id="92" dur="500"/>
                                        <p:tgtEl>
                                          <p:spTgt spid="41"/>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circle(in)">
                                      <p:cBhvr>
                                        <p:cTn id="95" dur="2000"/>
                                        <p:tgtEl>
                                          <p:spTgt spid="56"/>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circle(in)">
                                      <p:cBhvr>
                                        <p:cTn id="98" dur="2000"/>
                                        <p:tgtEl>
                                          <p:spTgt spid="57"/>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animEffect transition="in" filter="barn(inVertical)">
                                      <p:cBhvr>
                                        <p:cTn id="101" dur="500"/>
                                        <p:tgtEl>
                                          <p:spTgt spid="59"/>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60"/>
                                        </p:tgtEl>
                                        <p:attrNameLst>
                                          <p:attrName>style.visibility</p:attrName>
                                        </p:attrNameLst>
                                      </p:cBhvr>
                                      <p:to>
                                        <p:strVal val="visible"/>
                                      </p:to>
                                    </p:set>
                                    <p:animEffect transition="in" filter="barn(inVertical)">
                                      <p:cBhvr>
                                        <p:cTn id="10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7" grpId="0" animBg="1"/>
      <p:bldP spid="18" grpId="0" animBg="1"/>
      <p:bldP spid="16" grpId="0" animBg="1"/>
      <p:bldP spid="20" grpId="0" animBg="1"/>
      <p:bldP spid="21" grpId="0" animBg="1"/>
      <p:bldP spid="22" grpId="0" animBg="1"/>
      <p:bldP spid="23" grpId="0" animBg="1"/>
      <p:bldP spid="30" grpId="0" animBg="1"/>
      <p:bldP spid="27" grpId="0" animBg="1"/>
      <p:bldP spid="39" grpId="0" animBg="1"/>
      <p:bldP spid="29" grpId="0"/>
      <p:bldP spid="41" grpId="0"/>
      <p:bldP spid="42" grpId="0"/>
      <p:bldP spid="43" grpId="0" animBg="1"/>
      <p:bldP spid="2049"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animBg="1"/>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2400" b="1" dirty="0" smtClean="0">
                <a:solidFill>
                  <a:srgbClr val="FF0000"/>
                </a:solidFill>
              </a:rPr>
              <a:t>BỐ TRÍ KHU VỰC SẢN XUẤT PHÂN XƯỞNG SẢN XUẤT/NHÀ MÁY</a:t>
            </a:r>
            <a:endParaRPr lang="en-US" sz="24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52"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691349"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5991880" y="3381302"/>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5988681" y="1676400"/>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6019800"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977629" y="2539903"/>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066520" y="1701994"/>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3367051" y="3406896"/>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3363852" y="1701994"/>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3394971" y="1701994"/>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a:off x="3352800" y="2565497"/>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4108691"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a:off x="3409222" y="5641999"/>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a:off x="3406023" y="3937097"/>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3437142"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a:off x="3394971" y="4800600"/>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819120"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5119651" y="5654796"/>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5116452" y="3949894"/>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5147571"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5105400" y="4813397"/>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1356673" y="6248400"/>
            <a:ext cx="6263327" cy="646331"/>
          </a:xfrm>
          <a:prstGeom prst="rect">
            <a:avLst/>
          </a:prstGeom>
        </p:spPr>
        <p:txBody>
          <a:bodyPr wrap="square">
            <a:spAutoFit/>
          </a:bodyPr>
          <a:lstStyle/>
          <a:p>
            <a:pPr algn="ctr"/>
            <a:r>
              <a:rPr lang="en-US" b="1" dirty="0" smtClean="0">
                <a:solidFill>
                  <a:srgbClr val="0070C0"/>
                </a:solidFill>
              </a:rPr>
              <a:t>BỐ TRÍ MÔT KHU VỰC TỪ 30-50 CÔNG NHÂN </a:t>
            </a:r>
          </a:p>
          <a:p>
            <a:pPr algn="ctr"/>
            <a:r>
              <a:rPr lang="en-US" b="1" dirty="0" err="1" smtClean="0">
                <a:solidFill>
                  <a:srgbClr val="0070C0"/>
                </a:solidFill>
              </a:rPr>
              <a:t>Vào</a:t>
            </a:r>
            <a:r>
              <a:rPr lang="en-US" b="1" dirty="0" smtClean="0">
                <a:solidFill>
                  <a:srgbClr val="0070C0"/>
                </a:solidFill>
              </a:rPr>
              <a:t> </a:t>
            </a:r>
            <a:r>
              <a:rPr lang="en-US" b="1" dirty="0" err="1" smtClean="0">
                <a:solidFill>
                  <a:srgbClr val="0070C0"/>
                </a:solidFill>
              </a:rPr>
              <a:t>cùng</a:t>
            </a:r>
            <a:r>
              <a:rPr lang="en-US" b="1" dirty="0" smtClean="0">
                <a:solidFill>
                  <a:srgbClr val="0070C0"/>
                </a:solidFill>
              </a:rPr>
              <a:t> 1 </a:t>
            </a:r>
            <a:r>
              <a:rPr lang="en-US" b="1" dirty="0" err="1" smtClean="0">
                <a:solidFill>
                  <a:srgbClr val="0070C0"/>
                </a:solidFill>
              </a:rPr>
              <a:t>thời</a:t>
            </a:r>
            <a:r>
              <a:rPr lang="en-US" b="1" dirty="0" smtClean="0">
                <a:solidFill>
                  <a:srgbClr val="0070C0"/>
                </a:solidFill>
              </a:rPr>
              <a:t> </a:t>
            </a:r>
            <a:r>
              <a:rPr lang="en-US" b="1" dirty="0" err="1" smtClean="0">
                <a:solidFill>
                  <a:srgbClr val="0070C0"/>
                </a:solidFill>
              </a:rPr>
              <a:t>gian</a:t>
            </a:r>
            <a:r>
              <a:rPr lang="en-US" b="1" dirty="0" smtClean="0">
                <a:solidFill>
                  <a:srgbClr val="0070C0"/>
                </a:solidFill>
              </a:rPr>
              <a:t>, </a:t>
            </a:r>
            <a:r>
              <a:rPr lang="en-US" b="1" dirty="0" err="1" smtClean="0">
                <a:solidFill>
                  <a:srgbClr val="0070C0"/>
                </a:solidFill>
              </a:rPr>
              <a:t>ăn</a:t>
            </a:r>
            <a:r>
              <a:rPr lang="en-US" b="1" dirty="0" smtClean="0">
                <a:solidFill>
                  <a:srgbClr val="0070C0"/>
                </a:solidFill>
              </a:rPr>
              <a:t> </a:t>
            </a:r>
            <a:r>
              <a:rPr lang="en-US" b="1" dirty="0" err="1" smtClean="0">
                <a:solidFill>
                  <a:srgbClr val="0070C0"/>
                </a:solidFill>
              </a:rPr>
              <a:t>trưa</a:t>
            </a:r>
            <a:r>
              <a:rPr lang="en-US" b="1" dirty="0" smtClean="0">
                <a:solidFill>
                  <a:srgbClr val="0070C0"/>
                </a:solidFill>
              </a:rPr>
              <a:t> </a:t>
            </a:r>
            <a:r>
              <a:rPr lang="en-US" b="1" dirty="0" err="1" smtClean="0">
                <a:solidFill>
                  <a:srgbClr val="0070C0"/>
                </a:solidFill>
              </a:rPr>
              <a:t>cùng</a:t>
            </a:r>
            <a:r>
              <a:rPr lang="en-US" b="1" dirty="0" smtClean="0">
                <a:solidFill>
                  <a:srgbClr val="0070C0"/>
                </a:solidFill>
              </a:rPr>
              <a:t>, </a:t>
            </a:r>
            <a:r>
              <a:rPr lang="en-US" b="1" dirty="0" err="1" smtClean="0">
                <a:solidFill>
                  <a:srgbClr val="0070C0"/>
                </a:solidFill>
              </a:rPr>
              <a:t>đi</a:t>
            </a:r>
            <a:r>
              <a:rPr lang="en-US" b="1" dirty="0" smtClean="0">
                <a:solidFill>
                  <a:srgbClr val="0070C0"/>
                </a:solidFill>
              </a:rPr>
              <a:t> </a:t>
            </a:r>
            <a:r>
              <a:rPr lang="en-US" b="1" dirty="0" err="1" smtClean="0">
                <a:solidFill>
                  <a:srgbClr val="0070C0"/>
                </a:solidFill>
              </a:rPr>
              <a:t>xe</a:t>
            </a:r>
            <a:r>
              <a:rPr lang="en-US" b="1" dirty="0" smtClean="0">
                <a:solidFill>
                  <a:srgbClr val="0070C0"/>
                </a:solidFill>
              </a:rPr>
              <a:t> </a:t>
            </a:r>
            <a:r>
              <a:rPr lang="en-US" b="1" dirty="0" err="1" smtClean="0">
                <a:solidFill>
                  <a:srgbClr val="0070C0"/>
                </a:solidFill>
              </a:rPr>
              <a:t>cùng</a:t>
            </a:r>
            <a:endParaRPr lang="en-US" dirty="0">
              <a:solidFill>
                <a:srgbClr val="0070C0"/>
              </a:solidFill>
            </a:endParaRPr>
          </a:p>
        </p:txBody>
      </p:sp>
      <p:cxnSp>
        <p:nvCxnSpPr>
          <p:cNvPr id="36" name="Straight Arrow Connector 35"/>
          <p:cNvCxnSpPr/>
          <p:nvPr/>
        </p:nvCxnSpPr>
        <p:spPr>
          <a:xfrm>
            <a:off x="4928861" y="1672038"/>
            <a:ext cx="0" cy="1752600"/>
          </a:xfrm>
          <a:prstGeom prst="straightConnector1">
            <a:avLst/>
          </a:prstGeom>
          <a:ln>
            <a:solidFill>
              <a:srgbClr val="00206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7" name="Straight Arrow Connector 36"/>
          <p:cNvCxnSpPr/>
          <p:nvPr/>
        </p:nvCxnSpPr>
        <p:spPr>
          <a:xfrm>
            <a:off x="4229392" y="3376940"/>
            <a:ext cx="713720" cy="0"/>
          </a:xfrm>
          <a:prstGeom prst="straightConnector1">
            <a:avLst/>
          </a:prstGeom>
          <a:ln>
            <a:solidFill>
              <a:srgbClr val="00206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8" name="Straight Arrow Connector 37"/>
          <p:cNvCxnSpPr/>
          <p:nvPr/>
        </p:nvCxnSpPr>
        <p:spPr>
          <a:xfrm>
            <a:off x="4226193" y="1672038"/>
            <a:ext cx="713720" cy="0"/>
          </a:xfrm>
          <a:prstGeom prst="straightConnector1">
            <a:avLst/>
          </a:prstGeom>
          <a:ln>
            <a:solidFill>
              <a:srgbClr val="00206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p:nvPr/>
        </p:nvCxnSpPr>
        <p:spPr>
          <a:xfrm>
            <a:off x="4257312" y="1672038"/>
            <a:ext cx="0" cy="1752600"/>
          </a:xfrm>
          <a:prstGeom prst="straightConnector1">
            <a:avLst/>
          </a:prstGeom>
          <a:ln>
            <a:solidFill>
              <a:srgbClr val="00206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4215141" y="2535541"/>
            <a:ext cx="713720" cy="0"/>
          </a:xfrm>
          <a:prstGeom prst="straightConnector1">
            <a:avLst/>
          </a:prstGeom>
          <a:ln>
            <a:solidFill>
              <a:srgbClr val="00206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1" name="Straight Arrow Connector 40"/>
          <p:cNvCxnSpPr/>
          <p:nvPr/>
        </p:nvCxnSpPr>
        <p:spPr>
          <a:xfrm>
            <a:off x="7476615" y="1697923"/>
            <a:ext cx="0" cy="1752600"/>
          </a:xfrm>
          <a:prstGeom prst="straightConnector1">
            <a:avLst/>
          </a:prstGeom>
          <a:ln>
            <a:solidFill>
              <a:schemeClr val="accent6">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2" name="Straight Arrow Connector 41"/>
          <p:cNvCxnSpPr/>
          <p:nvPr/>
        </p:nvCxnSpPr>
        <p:spPr>
          <a:xfrm>
            <a:off x="6777146" y="3402825"/>
            <a:ext cx="713720" cy="0"/>
          </a:xfrm>
          <a:prstGeom prst="straightConnector1">
            <a:avLst/>
          </a:prstGeom>
          <a:ln>
            <a:solidFill>
              <a:schemeClr val="accent6">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3" name="Straight Arrow Connector 42"/>
          <p:cNvCxnSpPr/>
          <p:nvPr/>
        </p:nvCxnSpPr>
        <p:spPr>
          <a:xfrm>
            <a:off x="6773947" y="1697923"/>
            <a:ext cx="713720" cy="0"/>
          </a:xfrm>
          <a:prstGeom prst="straightConnector1">
            <a:avLst/>
          </a:prstGeom>
          <a:ln>
            <a:solidFill>
              <a:schemeClr val="accent6">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4" name="Straight Arrow Connector 43"/>
          <p:cNvCxnSpPr/>
          <p:nvPr/>
        </p:nvCxnSpPr>
        <p:spPr>
          <a:xfrm>
            <a:off x="6805066" y="1697923"/>
            <a:ext cx="0" cy="1752600"/>
          </a:xfrm>
          <a:prstGeom prst="straightConnector1">
            <a:avLst/>
          </a:prstGeom>
          <a:ln>
            <a:solidFill>
              <a:schemeClr val="accent6">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5" name="Straight Arrow Connector 44"/>
          <p:cNvCxnSpPr/>
          <p:nvPr/>
        </p:nvCxnSpPr>
        <p:spPr>
          <a:xfrm>
            <a:off x="6762895" y="2561426"/>
            <a:ext cx="713720" cy="0"/>
          </a:xfrm>
          <a:prstGeom prst="straightConnector1">
            <a:avLst/>
          </a:prstGeom>
          <a:ln>
            <a:solidFill>
              <a:schemeClr val="accent6">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6" name="Straight Arrow Connector 45"/>
          <p:cNvCxnSpPr/>
          <p:nvPr/>
        </p:nvCxnSpPr>
        <p:spPr>
          <a:xfrm>
            <a:off x="3228320" y="1642664"/>
            <a:ext cx="0" cy="1752600"/>
          </a:xfrm>
          <a:prstGeom prst="straightConnector1">
            <a:avLst/>
          </a:prstGeom>
          <a:ln>
            <a:solidFill>
              <a:srgbClr val="92D05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7" name="Straight Arrow Connector 46"/>
          <p:cNvCxnSpPr/>
          <p:nvPr/>
        </p:nvCxnSpPr>
        <p:spPr>
          <a:xfrm>
            <a:off x="2528851" y="3347566"/>
            <a:ext cx="713720" cy="0"/>
          </a:xfrm>
          <a:prstGeom prst="straightConnector1">
            <a:avLst/>
          </a:prstGeom>
          <a:ln>
            <a:solidFill>
              <a:srgbClr val="92D05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8" name="Straight Arrow Connector 47"/>
          <p:cNvCxnSpPr/>
          <p:nvPr/>
        </p:nvCxnSpPr>
        <p:spPr>
          <a:xfrm>
            <a:off x="2525652" y="1642664"/>
            <a:ext cx="713720" cy="0"/>
          </a:xfrm>
          <a:prstGeom prst="straightConnector1">
            <a:avLst/>
          </a:prstGeom>
          <a:ln>
            <a:solidFill>
              <a:srgbClr val="92D05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49" name="Straight Arrow Connector 48"/>
          <p:cNvCxnSpPr/>
          <p:nvPr/>
        </p:nvCxnSpPr>
        <p:spPr>
          <a:xfrm>
            <a:off x="2556771" y="1642664"/>
            <a:ext cx="0" cy="1752600"/>
          </a:xfrm>
          <a:prstGeom prst="straightConnector1">
            <a:avLst/>
          </a:prstGeom>
          <a:ln>
            <a:solidFill>
              <a:srgbClr val="92D05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0" name="Straight Arrow Connector 49"/>
          <p:cNvCxnSpPr/>
          <p:nvPr/>
        </p:nvCxnSpPr>
        <p:spPr>
          <a:xfrm>
            <a:off x="2514600" y="2506167"/>
            <a:ext cx="713720" cy="0"/>
          </a:xfrm>
          <a:prstGeom prst="straightConnector1">
            <a:avLst/>
          </a:prstGeom>
          <a:ln>
            <a:solidFill>
              <a:srgbClr val="92D05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1" name="Straight Arrow Connector 50"/>
          <p:cNvCxnSpPr/>
          <p:nvPr/>
        </p:nvCxnSpPr>
        <p:spPr>
          <a:xfrm>
            <a:off x="5811849" y="1714791"/>
            <a:ext cx="0" cy="1752600"/>
          </a:xfrm>
          <a:prstGeom prst="straightConnector1">
            <a:avLst/>
          </a:prstGeom>
          <a:ln>
            <a:solidFill>
              <a:schemeClr val="accent1">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2" name="Straight Arrow Connector 51"/>
          <p:cNvCxnSpPr/>
          <p:nvPr/>
        </p:nvCxnSpPr>
        <p:spPr>
          <a:xfrm>
            <a:off x="5112380" y="3419693"/>
            <a:ext cx="713720" cy="0"/>
          </a:xfrm>
          <a:prstGeom prst="straightConnector1">
            <a:avLst/>
          </a:prstGeom>
          <a:ln>
            <a:solidFill>
              <a:schemeClr val="accent1">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3" name="Straight Arrow Connector 52"/>
          <p:cNvCxnSpPr/>
          <p:nvPr/>
        </p:nvCxnSpPr>
        <p:spPr>
          <a:xfrm>
            <a:off x="5109181" y="1714791"/>
            <a:ext cx="713720" cy="0"/>
          </a:xfrm>
          <a:prstGeom prst="straightConnector1">
            <a:avLst/>
          </a:prstGeom>
          <a:ln>
            <a:solidFill>
              <a:schemeClr val="accent1">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4" name="Straight Arrow Connector 53"/>
          <p:cNvCxnSpPr/>
          <p:nvPr/>
        </p:nvCxnSpPr>
        <p:spPr>
          <a:xfrm>
            <a:off x="5140300" y="1714791"/>
            <a:ext cx="0" cy="1752600"/>
          </a:xfrm>
          <a:prstGeom prst="straightConnector1">
            <a:avLst/>
          </a:prstGeom>
          <a:ln>
            <a:solidFill>
              <a:schemeClr val="accent1">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5" name="Straight Arrow Connector 54"/>
          <p:cNvCxnSpPr/>
          <p:nvPr/>
        </p:nvCxnSpPr>
        <p:spPr>
          <a:xfrm>
            <a:off x="5098129" y="2578294"/>
            <a:ext cx="713720" cy="0"/>
          </a:xfrm>
          <a:prstGeom prst="straightConnector1">
            <a:avLst/>
          </a:prstGeom>
          <a:ln>
            <a:solidFill>
              <a:schemeClr val="accent1">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p:nvPr/>
        </p:nvCxnSpPr>
        <p:spPr>
          <a:xfrm>
            <a:off x="6777146" y="3937097"/>
            <a:ext cx="0" cy="1752600"/>
          </a:xfrm>
          <a:prstGeom prst="straightConnector1">
            <a:avLst/>
          </a:prstGeom>
          <a:ln>
            <a:solidFill>
              <a:schemeClr val="bg2">
                <a:lumMod val="2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7" name="Straight Arrow Connector 56"/>
          <p:cNvCxnSpPr/>
          <p:nvPr/>
        </p:nvCxnSpPr>
        <p:spPr>
          <a:xfrm>
            <a:off x="6077677" y="5641999"/>
            <a:ext cx="713720" cy="0"/>
          </a:xfrm>
          <a:prstGeom prst="straightConnector1">
            <a:avLst/>
          </a:prstGeom>
          <a:ln>
            <a:solidFill>
              <a:schemeClr val="bg2">
                <a:lumMod val="2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8" name="Straight Arrow Connector 57"/>
          <p:cNvCxnSpPr/>
          <p:nvPr/>
        </p:nvCxnSpPr>
        <p:spPr>
          <a:xfrm>
            <a:off x="6074478" y="3937097"/>
            <a:ext cx="713720" cy="0"/>
          </a:xfrm>
          <a:prstGeom prst="straightConnector1">
            <a:avLst/>
          </a:prstGeom>
          <a:ln>
            <a:solidFill>
              <a:schemeClr val="bg2">
                <a:lumMod val="2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59" name="Straight Arrow Connector 58"/>
          <p:cNvCxnSpPr/>
          <p:nvPr/>
        </p:nvCxnSpPr>
        <p:spPr>
          <a:xfrm>
            <a:off x="6105597" y="3937097"/>
            <a:ext cx="0" cy="1752600"/>
          </a:xfrm>
          <a:prstGeom prst="straightConnector1">
            <a:avLst/>
          </a:prstGeom>
          <a:ln>
            <a:solidFill>
              <a:schemeClr val="bg2">
                <a:lumMod val="2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0" name="Straight Arrow Connector 59"/>
          <p:cNvCxnSpPr/>
          <p:nvPr/>
        </p:nvCxnSpPr>
        <p:spPr>
          <a:xfrm>
            <a:off x="6063426" y="4800600"/>
            <a:ext cx="713720" cy="0"/>
          </a:xfrm>
          <a:prstGeom prst="straightConnector1">
            <a:avLst/>
          </a:prstGeom>
          <a:ln>
            <a:solidFill>
              <a:schemeClr val="bg2">
                <a:lumMod val="2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1" name="Straight Arrow Connector 60"/>
          <p:cNvCxnSpPr/>
          <p:nvPr/>
        </p:nvCxnSpPr>
        <p:spPr>
          <a:xfrm>
            <a:off x="7529549" y="3902196"/>
            <a:ext cx="0" cy="1752600"/>
          </a:xfrm>
          <a:prstGeom prst="straightConnector1">
            <a:avLst/>
          </a:prstGeom>
          <a:ln>
            <a:solidFill>
              <a:schemeClr val="accent5">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2" name="Straight Arrow Connector 61"/>
          <p:cNvCxnSpPr/>
          <p:nvPr/>
        </p:nvCxnSpPr>
        <p:spPr>
          <a:xfrm>
            <a:off x="6830080" y="5607098"/>
            <a:ext cx="713720" cy="0"/>
          </a:xfrm>
          <a:prstGeom prst="straightConnector1">
            <a:avLst/>
          </a:prstGeom>
          <a:ln>
            <a:solidFill>
              <a:schemeClr val="accent5">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3" name="Straight Arrow Connector 62"/>
          <p:cNvCxnSpPr/>
          <p:nvPr/>
        </p:nvCxnSpPr>
        <p:spPr>
          <a:xfrm>
            <a:off x="6826881" y="3902196"/>
            <a:ext cx="713720" cy="0"/>
          </a:xfrm>
          <a:prstGeom prst="straightConnector1">
            <a:avLst/>
          </a:prstGeom>
          <a:ln>
            <a:solidFill>
              <a:schemeClr val="accent5">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4" name="Straight Arrow Connector 63"/>
          <p:cNvCxnSpPr/>
          <p:nvPr/>
        </p:nvCxnSpPr>
        <p:spPr>
          <a:xfrm>
            <a:off x="6858000" y="3902196"/>
            <a:ext cx="0" cy="1752600"/>
          </a:xfrm>
          <a:prstGeom prst="straightConnector1">
            <a:avLst/>
          </a:prstGeom>
          <a:ln>
            <a:solidFill>
              <a:schemeClr val="accent5">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5" name="Straight Arrow Connector 64"/>
          <p:cNvCxnSpPr/>
          <p:nvPr/>
        </p:nvCxnSpPr>
        <p:spPr>
          <a:xfrm>
            <a:off x="6815829" y="4765699"/>
            <a:ext cx="713720" cy="0"/>
          </a:xfrm>
          <a:prstGeom prst="straightConnector1">
            <a:avLst/>
          </a:prstGeom>
          <a:ln>
            <a:solidFill>
              <a:schemeClr val="accent5">
                <a:lumMod val="60000"/>
                <a:lumOff val="4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6" name="Straight Arrow Connector 65"/>
          <p:cNvCxnSpPr/>
          <p:nvPr/>
        </p:nvCxnSpPr>
        <p:spPr>
          <a:xfrm>
            <a:off x="4980727" y="3949894"/>
            <a:ext cx="0" cy="1752600"/>
          </a:xfrm>
          <a:prstGeom prst="straightConnector1">
            <a:avLst/>
          </a:prstGeom>
          <a:ln>
            <a:solidFill>
              <a:schemeClr val="accent3">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7" name="Straight Arrow Connector 66"/>
          <p:cNvCxnSpPr/>
          <p:nvPr/>
        </p:nvCxnSpPr>
        <p:spPr>
          <a:xfrm>
            <a:off x="4281258" y="5654796"/>
            <a:ext cx="713720" cy="0"/>
          </a:xfrm>
          <a:prstGeom prst="straightConnector1">
            <a:avLst/>
          </a:prstGeom>
          <a:ln>
            <a:solidFill>
              <a:schemeClr val="accent3">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8" name="Straight Arrow Connector 67"/>
          <p:cNvCxnSpPr/>
          <p:nvPr/>
        </p:nvCxnSpPr>
        <p:spPr>
          <a:xfrm>
            <a:off x="4278059" y="3949894"/>
            <a:ext cx="713720" cy="0"/>
          </a:xfrm>
          <a:prstGeom prst="straightConnector1">
            <a:avLst/>
          </a:prstGeom>
          <a:ln>
            <a:solidFill>
              <a:schemeClr val="accent3">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69" name="Straight Arrow Connector 68"/>
          <p:cNvCxnSpPr/>
          <p:nvPr/>
        </p:nvCxnSpPr>
        <p:spPr>
          <a:xfrm>
            <a:off x="4309178" y="3949894"/>
            <a:ext cx="0" cy="1752600"/>
          </a:xfrm>
          <a:prstGeom prst="straightConnector1">
            <a:avLst/>
          </a:prstGeom>
          <a:ln>
            <a:solidFill>
              <a:schemeClr val="accent3">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0" name="Straight Arrow Connector 69"/>
          <p:cNvCxnSpPr/>
          <p:nvPr/>
        </p:nvCxnSpPr>
        <p:spPr>
          <a:xfrm>
            <a:off x="4267007" y="4813397"/>
            <a:ext cx="713720" cy="0"/>
          </a:xfrm>
          <a:prstGeom prst="straightConnector1">
            <a:avLst/>
          </a:prstGeom>
          <a:ln>
            <a:solidFill>
              <a:schemeClr val="accent3">
                <a:lumMod val="75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1" name="Straight Arrow Connector 70"/>
          <p:cNvCxnSpPr/>
          <p:nvPr/>
        </p:nvCxnSpPr>
        <p:spPr>
          <a:xfrm>
            <a:off x="3217268" y="3929535"/>
            <a:ext cx="0" cy="1752600"/>
          </a:xfrm>
          <a:prstGeom prst="straightConnector1">
            <a:avLst/>
          </a:prstGeom>
          <a:ln>
            <a:solidFill>
              <a:schemeClr val="accent3">
                <a:lumMod val="5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2" name="Straight Arrow Connector 71"/>
          <p:cNvCxnSpPr/>
          <p:nvPr/>
        </p:nvCxnSpPr>
        <p:spPr>
          <a:xfrm>
            <a:off x="2517799" y="5634437"/>
            <a:ext cx="713720" cy="0"/>
          </a:xfrm>
          <a:prstGeom prst="straightConnector1">
            <a:avLst/>
          </a:prstGeom>
          <a:ln>
            <a:solidFill>
              <a:schemeClr val="accent3">
                <a:lumMod val="5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3" name="Straight Arrow Connector 72"/>
          <p:cNvCxnSpPr/>
          <p:nvPr/>
        </p:nvCxnSpPr>
        <p:spPr>
          <a:xfrm>
            <a:off x="2514600" y="3929535"/>
            <a:ext cx="713720" cy="0"/>
          </a:xfrm>
          <a:prstGeom prst="straightConnector1">
            <a:avLst/>
          </a:prstGeom>
          <a:ln>
            <a:solidFill>
              <a:schemeClr val="accent3">
                <a:lumMod val="5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4" name="Straight Arrow Connector 73"/>
          <p:cNvCxnSpPr/>
          <p:nvPr/>
        </p:nvCxnSpPr>
        <p:spPr>
          <a:xfrm>
            <a:off x="2545719" y="3929535"/>
            <a:ext cx="0" cy="1752600"/>
          </a:xfrm>
          <a:prstGeom prst="straightConnector1">
            <a:avLst/>
          </a:prstGeom>
          <a:ln>
            <a:solidFill>
              <a:schemeClr val="accent3">
                <a:lumMod val="50000"/>
              </a:schemeClr>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75" name="Straight Arrow Connector 74"/>
          <p:cNvCxnSpPr/>
          <p:nvPr/>
        </p:nvCxnSpPr>
        <p:spPr>
          <a:xfrm>
            <a:off x="2503548" y="4793038"/>
            <a:ext cx="713720" cy="0"/>
          </a:xfrm>
          <a:prstGeom prst="straightConnector1">
            <a:avLst/>
          </a:prstGeom>
          <a:ln>
            <a:solidFill>
              <a:schemeClr val="accent3">
                <a:lumMod val="50000"/>
              </a:schemeClr>
            </a:solidFill>
            <a:headEnd type="arrow"/>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10588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83993" y="168322"/>
            <a:ext cx="7617057" cy="974678"/>
          </a:xfrm>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a:solidFill>
                  <a:srgbClr val="FF0000"/>
                </a:solidFill>
                <a:latin typeface="Arial" pitchFamily="34" charset="0"/>
                <a:cs typeface="Arial" pitchFamily="34" charset="0"/>
              </a:rPr>
              <a:t> </a:t>
            </a:r>
            <a:br>
              <a:rPr lang="en-US" sz="2800" b="1" dirty="0">
                <a:solidFill>
                  <a:srgbClr val="FF0000"/>
                </a:solidFill>
                <a:latin typeface="Arial" pitchFamily="34" charset="0"/>
                <a:cs typeface="Arial" pitchFamily="34" charset="0"/>
              </a:rPr>
            </a:br>
            <a:r>
              <a:rPr lang="vi-VN" sz="2800" b="1" i="1" dirty="0" smtClean="0">
                <a:solidFill>
                  <a:srgbClr val="FF0000"/>
                </a:solidFill>
                <a:latin typeface="Arial" pitchFamily="34" charset="0"/>
                <a:cs typeface="Arial" pitchFamily="34" charset="0"/>
              </a:rPr>
              <a:t>Các biện pháp </a:t>
            </a:r>
            <a:r>
              <a:rPr lang="en-US" sz="2800" b="1" i="1" dirty="0" smtClean="0">
                <a:solidFill>
                  <a:srgbClr val="FF0000"/>
                </a:solidFill>
                <a:latin typeface="Arial" pitchFamily="34" charset="0"/>
                <a:cs typeface="Arial" pitchFamily="34" charset="0"/>
              </a:rPr>
              <a:t>PCD </a:t>
            </a:r>
            <a:r>
              <a:rPr lang="vi-VN" sz="2800" b="1" i="1" dirty="0" smtClean="0">
                <a:solidFill>
                  <a:srgbClr val="FF0000"/>
                </a:solidFill>
                <a:latin typeface="Arial" pitchFamily="34" charset="0"/>
                <a:cs typeface="Arial" pitchFamily="34" charset="0"/>
              </a:rPr>
              <a:t>cần làm ngay</a:t>
            </a:r>
            <a:r>
              <a:rPr lang="en-US" sz="2800" b="1" i="1" dirty="0" smtClean="0">
                <a:solidFill>
                  <a:srgbClr val="FF0000"/>
                </a:solidFill>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khi</a:t>
            </a:r>
            <a:r>
              <a:rPr lang="en-US" sz="2800" b="1" i="1" dirty="0" smtClean="0">
                <a:solidFill>
                  <a:srgbClr val="FF0000"/>
                </a:solidFill>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có</a:t>
            </a:r>
            <a:r>
              <a:rPr lang="en-US" sz="2800" b="1" i="1" dirty="0" smtClean="0">
                <a:solidFill>
                  <a:srgbClr val="FF0000"/>
                </a:solidFill>
                <a:latin typeface="Arial" pitchFamily="34" charset="0"/>
                <a:cs typeface="Arial" pitchFamily="34" charset="0"/>
              </a:rPr>
              <a:t> F0</a:t>
            </a:r>
            <a:r>
              <a:rPr lang="en-US" sz="2800" dirty="0" smtClean="0">
                <a:solidFill>
                  <a:srgbClr val="FF0000"/>
                </a:solidFill>
                <a:latin typeface="Arial" pitchFamily="34" charset="0"/>
                <a:cs typeface="Arial" pitchFamily="34" charset="0"/>
              </a:rPr>
              <a:t/>
            </a:r>
            <a:br>
              <a:rPr lang="en-US" sz="2800" dirty="0" smtClean="0">
                <a:solidFill>
                  <a:srgbClr val="FF0000"/>
                </a:solidFill>
                <a:latin typeface="Arial" pitchFamily="34" charset="0"/>
                <a:cs typeface="Arial" pitchFamily="34" charset="0"/>
              </a:rPr>
            </a:br>
            <a:endParaRPr lang="en-US" sz="28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304800" y="1371600"/>
            <a:ext cx="8458200" cy="5181600"/>
          </a:xfrm>
        </p:spPr>
        <p:txBody>
          <a:bodyPr>
            <a:normAutofit fontScale="92500"/>
          </a:bodyPr>
          <a:lstStyle/>
          <a:p>
            <a:pPr algn="just">
              <a:buFont typeface="Wingdings" pitchFamily="2" charset="2"/>
              <a:buChar char="§"/>
            </a:pPr>
            <a:r>
              <a:rPr lang="vi-VN" sz="3200" b="1" i="1" dirty="0" smtClean="0">
                <a:solidFill>
                  <a:srgbClr val="FF0000"/>
                </a:solidFill>
                <a:latin typeface="Arial" pitchFamily="34" charset="0"/>
                <a:cs typeface="Arial" pitchFamily="34" charset="0"/>
              </a:rPr>
              <a:t>Kích </a:t>
            </a:r>
            <a:r>
              <a:rPr lang="vi-VN" sz="3200" b="1" i="1" dirty="0">
                <a:solidFill>
                  <a:srgbClr val="FF0000"/>
                </a:solidFill>
                <a:latin typeface="Arial" pitchFamily="34" charset="0"/>
                <a:cs typeface="Arial" pitchFamily="34" charset="0"/>
              </a:rPr>
              <a:t>hoạt ngay các phương án </a:t>
            </a:r>
            <a:r>
              <a:rPr lang="en-US" sz="3200" b="1" i="1" dirty="0">
                <a:solidFill>
                  <a:srgbClr val="FF0000"/>
                </a:solidFill>
                <a:latin typeface="Arial" pitchFamily="34" charset="0"/>
                <a:cs typeface="Arial" pitchFamily="34" charset="0"/>
              </a:rPr>
              <a:t>PCD</a:t>
            </a:r>
            <a:r>
              <a:rPr lang="en-US" sz="3200" dirty="0">
                <a:solidFill>
                  <a:srgbClr val="FF0000"/>
                </a:solidFill>
                <a:latin typeface="Arial" pitchFamily="34" charset="0"/>
                <a:cs typeface="Arial" pitchFamily="34" charset="0"/>
              </a:rPr>
              <a:t> </a:t>
            </a:r>
            <a:r>
              <a:rPr lang="vi-VN" sz="3200" i="1" dirty="0">
                <a:solidFill>
                  <a:srgbClr val="002060"/>
                </a:solidFill>
                <a:latin typeface="Arial" pitchFamily="34" charset="0"/>
                <a:cs typeface="Arial" pitchFamily="34" charset="0"/>
              </a:rPr>
              <a:t>khi có trường hợp mắc COVID-19 đã được phê duyệt.</a:t>
            </a:r>
            <a:endParaRPr lang="en-US" sz="3200" i="1" dirty="0">
              <a:solidFill>
                <a:srgbClr val="002060"/>
              </a:solidFill>
              <a:latin typeface="Arial" pitchFamily="34" charset="0"/>
              <a:cs typeface="Arial" pitchFamily="34" charset="0"/>
            </a:endParaRPr>
          </a:p>
          <a:p>
            <a:pPr algn="just">
              <a:buFont typeface="Wingdings" pitchFamily="2" charset="2"/>
              <a:buChar char="§"/>
            </a:pPr>
            <a:r>
              <a:rPr lang="en-US" sz="3200" b="1" i="1" dirty="0">
                <a:solidFill>
                  <a:srgbClr val="FF0000"/>
                </a:solidFill>
                <a:latin typeface="Arial" pitchFamily="34" charset="0"/>
                <a:cs typeface="Arial" pitchFamily="34" charset="0"/>
              </a:rPr>
              <a:t>P</a:t>
            </a:r>
            <a:r>
              <a:rPr lang="vi-VN" sz="3200" b="1" i="1" dirty="0">
                <a:solidFill>
                  <a:srgbClr val="FF0000"/>
                </a:solidFill>
                <a:latin typeface="Arial" pitchFamily="34" charset="0"/>
                <a:cs typeface="Arial" pitchFamily="34" charset="0"/>
              </a:rPr>
              <a:t>hong tỏa tạm thời </a:t>
            </a:r>
            <a:r>
              <a:rPr lang="vi-VN" sz="3000" dirty="0">
                <a:solidFill>
                  <a:srgbClr val="002060"/>
                </a:solidFill>
                <a:latin typeface="Arial" pitchFamily="34" charset="0"/>
                <a:cs typeface="Arial" pitchFamily="34" charset="0"/>
              </a:rPr>
              <a:t>toàn bộ CSSXKD, KCN hoặc từng </a:t>
            </a:r>
            <a:r>
              <a:rPr lang="en-US" sz="3000" dirty="0" smtClean="0">
                <a:solidFill>
                  <a:srgbClr val="002060"/>
                </a:solidFill>
                <a:latin typeface="Arial" pitchFamily="34" charset="0"/>
                <a:cs typeface="Arial" pitchFamily="34" charset="0"/>
              </a:rPr>
              <a:t>PX </a:t>
            </a:r>
            <a:r>
              <a:rPr lang="vi-VN" sz="3000" dirty="0" smtClean="0">
                <a:solidFill>
                  <a:srgbClr val="002060"/>
                </a:solidFill>
                <a:latin typeface="Arial" pitchFamily="34" charset="0"/>
                <a:cs typeface="Arial" pitchFamily="34" charset="0"/>
              </a:rPr>
              <a:t>/</a:t>
            </a:r>
            <a:r>
              <a:rPr lang="en-US" sz="3000" dirty="0" smtClean="0">
                <a:solidFill>
                  <a:srgbClr val="002060"/>
                </a:solidFill>
                <a:latin typeface="Arial" pitchFamily="34" charset="0"/>
                <a:cs typeface="Arial" pitchFamily="34" charset="0"/>
              </a:rPr>
              <a:t> </a:t>
            </a:r>
            <a:r>
              <a:rPr lang="vi-VN" sz="3000" dirty="0" smtClean="0">
                <a:solidFill>
                  <a:srgbClr val="002060"/>
                </a:solidFill>
                <a:latin typeface="Arial" pitchFamily="34" charset="0"/>
                <a:cs typeface="Arial" pitchFamily="34" charset="0"/>
              </a:rPr>
              <a:t>dây chuyền</a:t>
            </a:r>
            <a:r>
              <a:rPr lang="en-US" sz="3000" dirty="0" smtClean="0">
                <a:solidFill>
                  <a:srgbClr val="002060"/>
                </a:solidFill>
                <a:latin typeface="Arial" pitchFamily="34" charset="0"/>
                <a:cs typeface="Arial" pitchFamily="34" charset="0"/>
              </a:rPr>
              <a:t> / </a:t>
            </a:r>
            <a:r>
              <a:rPr lang="vi-VN" sz="3000" dirty="0" smtClean="0">
                <a:solidFill>
                  <a:srgbClr val="002060"/>
                </a:solidFill>
                <a:latin typeface="Arial" pitchFamily="34" charset="0"/>
                <a:cs typeface="Arial" pitchFamily="34" charset="0"/>
              </a:rPr>
              <a:t>tổ </a:t>
            </a:r>
            <a:r>
              <a:rPr lang="en-US" sz="3000" dirty="0" smtClean="0">
                <a:solidFill>
                  <a:srgbClr val="002060"/>
                </a:solidFill>
                <a:latin typeface="Arial" pitchFamily="34" charset="0"/>
                <a:cs typeface="Arial" pitchFamily="34" charset="0"/>
              </a:rPr>
              <a:t>SX /KVSX / VTLV</a:t>
            </a:r>
            <a:r>
              <a:rPr lang="vi-VN" sz="3000" dirty="0" smtClean="0">
                <a:solidFill>
                  <a:srgbClr val="002060"/>
                </a:solidFill>
                <a:latin typeface="Arial" pitchFamily="34" charset="0"/>
                <a:cs typeface="Arial" pitchFamily="34" charset="0"/>
              </a:rPr>
              <a:t> </a:t>
            </a:r>
            <a:r>
              <a:rPr lang="vi-VN" sz="3000" dirty="0">
                <a:solidFill>
                  <a:srgbClr val="002060"/>
                </a:solidFill>
                <a:latin typeface="Arial" pitchFamily="34" charset="0"/>
                <a:cs typeface="Arial" pitchFamily="34" charset="0"/>
              </a:rPr>
              <a:t>có trường hợp </a:t>
            </a:r>
            <a:r>
              <a:rPr lang="vi-VN" sz="3000" b="1" dirty="0">
                <a:solidFill>
                  <a:srgbClr val="002060"/>
                </a:solidFill>
                <a:latin typeface="Arial" pitchFamily="34" charset="0"/>
                <a:cs typeface="Arial" pitchFamily="34" charset="0"/>
              </a:rPr>
              <a:t>F0</a:t>
            </a:r>
            <a:r>
              <a:rPr lang="vi-VN" sz="3000" dirty="0">
                <a:solidFill>
                  <a:srgbClr val="002060"/>
                </a:solidFill>
                <a:latin typeface="Arial" pitchFamily="34" charset="0"/>
                <a:cs typeface="Arial" pitchFamily="34" charset="0"/>
              </a:rPr>
              <a:t> trên cơ sở tình hình thực tế.</a:t>
            </a:r>
            <a:endParaRPr lang="en-US" sz="3000" dirty="0">
              <a:solidFill>
                <a:srgbClr val="002060"/>
              </a:solidFill>
              <a:latin typeface="Arial" pitchFamily="34" charset="0"/>
              <a:cs typeface="Arial" pitchFamily="34" charset="0"/>
            </a:endParaRPr>
          </a:p>
          <a:p>
            <a:pPr algn="just">
              <a:buFont typeface="Wingdings" pitchFamily="2" charset="2"/>
              <a:buChar char="§"/>
            </a:pPr>
            <a:r>
              <a:rPr lang="vi-VN" sz="3200" b="1" i="1" dirty="0">
                <a:solidFill>
                  <a:srgbClr val="FF0000"/>
                </a:solidFill>
                <a:latin typeface="Arial" pitchFamily="34" charset="0"/>
                <a:cs typeface="Arial" pitchFamily="34" charset="0"/>
              </a:rPr>
              <a:t>Cách ly các </a:t>
            </a:r>
            <a:r>
              <a:rPr lang="en-US" sz="3200" b="1" i="1" dirty="0">
                <a:solidFill>
                  <a:srgbClr val="FF0000"/>
                </a:solidFill>
                <a:latin typeface="Arial" pitchFamily="34" charset="0"/>
                <a:cs typeface="Arial" pitchFamily="34" charset="0"/>
              </a:rPr>
              <a:t>T/H </a:t>
            </a:r>
            <a:r>
              <a:rPr lang="vi-VN" sz="3200" b="1" i="1" dirty="0">
                <a:solidFill>
                  <a:srgbClr val="FF0000"/>
                </a:solidFill>
                <a:latin typeface="Arial" pitchFamily="34" charset="0"/>
                <a:cs typeface="Arial" pitchFamily="34" charset="0"/>
              </a:rPr>
              <a:t>F0 tại chỗ</a:t>
            </a:r>
            <a:r>
              <a:rPr lang="vi-VN" sz="3200" dirty="0">
                <a:solidFill>
                  <a:srgbClr val="FF0000"/>
                </a:solidFill>
                <a:latin typeface="Arial" pitchFamily="34" charset="0"/>
                <a:cs typeface="Arial" pitchFamily="34" charset="0"/>
              </a:rPr>
              <a:t> </a:t>
            </a:r>
            <a:r>
              <a:rPr lang="vi-VN" sz="3200" i="1" dirty="0">
                <a:solidFill>
                  <a:srgbClr val="002060"/>
                </a:solidFill>
                <a:latin typeface="Arial" pitchFamily="34" charset="0"/>
                <a:cs typeface="Arial" pitchFamily="34" charset="0"/>
              </a:rPr>
              <a:t>tại CSSXKD, KCN</a:t>
            </a:r>
            <a:endParaRPr lang="en-US" sz="3200" i="1" dirty="0">
              <a:solidFill>
                <a:srgbClr val="002060"/>
              </a:solidFill>
              <a:latin typeface="Arial" pitchFamily="34" charset="0"/>
              <a:cs typeface="Arial" pitchFamily="34" charset="0"/>
            </a:endParaRPr>
          </a:p>
          <a:p>
            <a:pPr algn="just">
              <a:buFont typeface="Wingdings" pitchFamily="2" charset="2"/>
              <a:buChar char="§"/>
            </a:pPr>
            <a:r>
              <a:rPr lang="en-US" sz="3200" b="1" i="1" dirty="0">
                <a:solidFill>
                  <a:srgbClr val="FF0000"/>
                </a:solidFill>
                <a:latin typeface="Arial" pitchFamily="34" charset="0"/>
                <a:cs typeface="Arial" pitchFamily="34" charset="0"/>
              </a:rPr>
              <a:t>T</a:t>
            </a:r>
            <a:r>
              <a:rPr lang="vi-VN" sz="3200" b="1" i="1" dirty="0">
                <a:solidFill>
                  <a:srgbClr val="FF0000"/>
                </a:solidFill>
                <a:latin typeface="Arial" pitchFamily="34" charset="0"/>
                <a:cs typeface="Arial" pitchFamily="34" charset="0"/>
              </a:rPr>
              <a:t>hông báo ngay cho cơ quan y tế </a:t>
            </a:r>
            <a:r>
              <a:rPr lang="vi-VN" sz="3200" i="1" dirty="0">
                <a:solidFill>
                  <a:srgbClr val="002060"/>
                </a:solidFill>
                <a:latin typeface="Arial" pitchFamily="34" charset="0"/>
                <a:cs typeface="Arial" pitchFamily="34" charset="0"/>
              </a:rPr>
              <a:t>để chuyển cách ly, điều trị và thực hiện khoanh vùng, khử khuẩn theo quy định.</a:t>
            </a:r>
            <a:endParaRPr lang="en-US" sz="3200" i="1" dirty="0">
              <a:solidFill>
                <a:srgbClr val="002060"/>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18</a:t>
            </a:fld>
            <a:endParaRPr lang="en-US"/>
          </a:p>
        </p:txBody>
      </p:sp>
    </p:spTree>
    <p:extLst>
      <p:ext uri="{BB962C8B-B14F-4D97-AF65-F5344CB8AC3E}">
        <p14:creationId xmlns:p14="http://schemas.microsoft.com/office/powerpoint/2010/main" val="360669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2400" b="1" smtClean="0">
                <a:solidFill>
                  <a:srgbClr val="FF0000"/>
                </a:solidFill>
              </a:rPr>
              <a:t>PHƯƠNG ÁN XỬ LÝ KHI CÓ 1 </a:t>
            </a:r>
            <a:r>
              <a:rPr lang="en-US" sz="2400" b="1" dirty="0" smtClean="0">
                <a:solidFill>
                  <a:srgbClr val="FF0000"/>
                </a:solidFill>
              </a:rPr>
              <a:t>TRƯỜNG HỢP F0 </a:t>
            </a:r>
            <a:endParaRPr lang="en-US" sz="24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691349"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5991880" y="3381302"/>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5988681" y="1676400"/>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6019800"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977629" y="2539903"/>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066520"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3367051" y="3381302"/>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3363852" y="1676400"/>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3394971"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a:off x="3352800" y="2539903"/>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4108691"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a:off x="3409222" y="5641999"/>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a:off x="3406023" y="3937097"/>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3437142"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a:off x="3394971" y="4800600"/>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819120"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5119651" y="5654796"/>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5116452" y="3949894"/>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5147571"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5105400" y="4813397"/>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3458082" y="2743200"/>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8" name="Straight Connector 7"/>
          <p:cNvCxnSpPr/>
          <p:nvPr/>
        </p:nvCxnSpPr>
        <p:spPr>
          <a:xfrm>
            <a:off x="228600" y="6400800"/>
            <a:ext cx="8793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802687" cy="5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endCxn id="4098" idx="1"/>
          </p:cNvCxnSpPr>
          <p:nvPr/>
        </p:nvCxnSpPr>
        <p:spPr>
          <a:xfrm flipV="1">
            <a:off x="228600" y="713581"/>
            <a:ext cx="0" cy="5687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022276" y="713582"/>
            <a:ext cx="0" cy="56872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600201" y="6400800"/>
            <a:ext cx="3025238" cy="461665"/>
          </a:xfrm>
          <a:prstGeom prst="rect">
            <a:avLst/>
          </a:prstGeom>
        </p:spPr>
        <p:txBody>
          <a:bodyPr wrap="square">
            <a:spAutoFit/>
          </a:bodyPr>
          <a:lstStyle/>
          <a:p>
            <a:r>
              <a:rPr lang="en-US" sz="2400" b="1" dirty="0" err="1" smtClean="0">
                <a:solidFill>
                  <a:srgbClr val="00B0F0"/>
                </a:solidFill>
                <a:ea typeface="+mj-ea"/>
                <a:cs typeface="+mj-cs"/>
              </a:rPr>
              <a:t>Phong</a:t>
            </a:r>
            <a:r>
              <a:rPr lang="en-US" sz="2400" b="1" dirty="0" smtClean="0">
                <a:solidFill>
                  <a:srgbClr val="00B0F0"/>
                </a:solidFill>
                <a:ea typeface="+mj-ea"/>
                <a:cs typeface="+mj-cs"/>
              </a:rPr>
              <a:t> </a:t>
            </a:r>
            <a:r>
              <a:rPr lang="en-US" sz="2400" b="1" dirty="0" err="1" smtClean="0">
                <a:solidFill>
                  <a:srgbClr val="00B0F0"/>
                </a:solidFill>
                <a:ea typeface="+mj-ea"/>
                <a:cs typeface="+mj-cs"/>
              </a:rPr>
              <a:t>tỏa</a:t>
            </a:r>
            <a:r>
              <a:rPr lang="en-US" sz="2400" b="1" dirty="0" smtClean="0">
                <a:solidFill>
                  <a:srgbClr val="00B0F0"/>
                </a:solidFill>
                <a:ea typeface="+mj-ea"/>
                <a:cs typeface="+mj-cs"/>
              </a:rPr>
              <a:t> </a:t>
            </a:r>
            <a:r>
              <a:rPr lang="en-US" sz="2400" b="1" dirty="0" err="1" smtClean="0">
                <a:solidFill>
                  <a:srgbClr val="00B0F0"/>
                </a:solidFill>
                <a:ea typeface="+mj-ea"/>
                <a:cs typeface="+mj-cs"/>
              </a:rPr>
              <a:t>lại</a:t>
            </a:r>
            <a:r>
              <a:rPr lang="en-US" sz="2400" b="1" dirty="0" smtClean="0">
                <a:solidFill>
                  <a:srgbClr val="00B0F0"/>
                </a:solidFill>
                <a:ea typeface="+mj-ea"/>
                <a:cs typeface="+mj-cs"/>
              </a:rPr>
              <a:t> </a:t>
            </a:r>
            <a:r>
              <a:rPr lang="en-US" sz="2400" b="1" dirty="0" err="1" smtClean="0">
                <a:solidFill>
                  <a:srgbClr val="00B0F0"/>
                </a:solidFill>
                <a:ea typeface="+mj-ea"/>
                <a:cs typeface="+mj-cs"/>
              </a:rPr>
              <a:t>nhà</a:t>
            </a:r>
            <a:r>
              <a:rPr lang="en-US" sz="2400" b="1" dirty="0" smtClean="0">
                <a:solidFill>
                  <a:srgbClr val="00B0F0"/>
                </a:solidFill>
                <a:ea typeface="+mj-ea"/>
                <a:cs typeface="+mj-cs"/>
              </a:rPr>
              <a:t> </a:t>
            </a:r>
            <a:r>
              <a:rPr lang="en-US" sz="2400" b="1" dirty="0" err="1" smtClean="0">
                <a:solidFill>
                  <a:srgbClr val="00B0F0"/>
                </a:solidFill>
                <a:ea typeface="+mj-ea"/>
                <a:cs typeface="+mj-cs"/>
              </a:rPr>
              <a:t>máy</a:t>
            </a:r>
            <a:endParaRPr lang="en-US" dirty="0">
              <a:solidFill>
                <a:srgbClr val="00B0F0"/>
              </a:solidFill>
            </a:endParaRPr>
          </a:p>
        </p:txBody>
      </p:sp>
      <p:cxnSp>
        <p:nvCxnSpPr>
          <p:cNvPr id="2054" name="Straight Connector 2053"/>
          <p:cNvCxnSpPr/>
          <p:nvPr/>
        </p:nvCxnSpPr>
        <p:spPr>
          <a:xfrm flipV="1">
            <a:off x="3280089" y="2527106"/>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6" name="Straight Connector 45"/>
          <p:cNvCxnSpPr/>
          <p:nvPr/>
        </p:nvCxnSpPr>
        <p:spPr>
          <a:xfrm flipV="1">
            <a:off x="3280089" y="3429000"/>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689554" y="2933737"/>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97114" y="2907051"/>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533400"/>
          </a:xfrm>
        </p:spPr>
        <p:txBody>
          <a:bodyPr>
            <a:normAutofit/>
          </a:bodyPr>
          <a:lstStyle/>
          <a:p>
            <a:r>
              <a:rPr lang="en-US" b="1" dirty="0" err="1" smtClean="0"/>
              <a:t>Tình</a:t>
            </a:r>
            <a:r>
              <a:rPr lang="en-US" b="1" dirty="0" smtClean="0"/>
              <a:t> </a:t>
            </a:r>
            <a:r>
              <a:rPr lang="en-US" b="1" dirty="0" err="1" smtClean="0"/>
              <a:t>hình</a:t>
            </a:r>
            <a:r>
              <a:rPr lang="en-US" b="1" dirty="0" smtClean="0"/>
              <a:t> </a:t>
            </a:r>
            <a:r>
              <a:rPr lang="en-US" b="1" dirty="0" err="1" smtClean="0"/>
              <a:t>dịch</a:t>
            </a:r>
            <a:r>
              <a:rPr lang="en-US" b="1" dirty="0" smtClean="0"/>
              <a:t> </a:t>
            </a:r>
            <a:r>
              <a:rPr lang="en-US" b="1" dirty="0" err="1" smtClean="0"/>
              <a:t>tại</a:t>
            </a:r>
            <a:r>
              <a:rPr lang="en-US" b="1" dirty="0" smtClean="0"/>
              <a:t> </a:t>
            </a:r>
            <a:r>
              <a:rPr lang="en-US" b="1" dirty="0" err="1" smtClean="0"/>
              <a:t>các</a:t>
            </a:r>
            <a:r>
              <a:rPr lang="en-US" b="1" dirty="0" smtClean="0"/>
              <a:t> </a:t>
            </a:r>
            <a:r>
              <a:rPr lang="en-US" b="1" dirty="0" err="1" smtClean="0"/>
              <a:t>doanh</a:t>
            </a:r>
            <a:r>
              <a:rPr lang="en-US" b="1" dirty="0" smtClean="0"/>
              <a:t> </a:t>
            </a:r>
            <a:r>
              <a:rPr lang="en-US" b="1" dirty="0" err="1" smtClean="0"/>
              <a:t>nghiệp</a:t>
            </a:r>
            <a:r>
              <a:rPr lang="en-US" b="1" dirty="0" smtClean="0"/>
              <a:t> </a:t>
            </a:r>
            <a:r>
              <a:rPr lang="en-US" b="1" dirty="0" err="1" smtClean="0"/>
              <a:t>Tp</a:t>
            </a:r>
            <a:r>
              <a:rPr lang="en-US" b="1" dirty="0" smtClean="0"/>
              <a:t> </a:t>
            </a:r>
            <a:r>
              <a:rPr lang="en-US" b="1" dirty="0" err="1"/>
              <a:t>Hồ</a:t>
            </a:r>
            <a:r>
              <a:rPr lang="en-US" b="1" dirty="0"/>
              <a:t> </a:t>
            </a:r>
            <a:r>
              <a:rPr lang="en-US" b="1" dirty="0" err="1"/>
              <a:t>Chí</a:t>
            </a:r>
            <a:r>
              <a:rPr lang="en-US" b="1" dirty="0"/>
              <a:t> </a:t>
            </a:r>
            <a:r>
              <a:rPr lang="en-US" b="1" dirty="0" smtClean="0"/>
              <a:t>minh</a:t>
            </a:r>
            <a:endParaRPr lang="en-US" b="1" dirty="0"/>
          </a:p>
        </p:txBody>
      </p:sp>
      <p:sp>
        <p:nvSpPr>
          <p:cNvPr id="3" name="Content Placeholder 2"/>
          <p:cNvSpPr>
            <a:spLocks noGrp="1"/>
          </p:cNvSpPr>
          <p:nvPr>
            <p:ph idx="1"/>
          </p:nvPr>
        </p:nvSpPr>
        <p:spPr/>
        <p:txBody>
          <a:bodyPr/>
          <a:lstStyle/>
          <a:p>
            <a:endParaRPr lang="en-US" dirty="0" smtClean="0"/>
          </a:p>
        </p:txBody>
      </p:sp>
      <p:sp>
        <p:nvSpPr>
          <p:cNvPr id="4" name="Footer Placeholder 3"/>
          <p:cNvSpPr>
            <a:spLocks noGrp="1"/>
          </p:cNvSpPr>
          <p:nvPr>
            <p:ph type="ftr" sz="quarter" idx="4294967295"/>
          </p:nvPr>
        </p:nvSpPr>
        <p:spPr>
          <a:xfrm>
            <a:off x="1941910" y="6135809"/>
            <a:ext cx="5714999" cy="365125"/>
          </a:xfrm>
          <a:prstGeom prst="rect">
            <a:avLst/>
          </a:prstGeom>
        </p:spPr>
        <p:txBody>
          <a:bodyPr/>
          <a:lstStyle/>
          <a:p>
            <a:endParaRPr lang="en-US" dirty="0"/>
          </a:p>
        </p:txBody>
      </p:sp>
      <p:sp>
        <p:nvSpPr>
          <p:cNvPr id="5" name="Slide Number Placeholder 4"/>
          <p:cNvSpPr>
            <a:spLocks noGrp="1"/>
          </p:cNvSpPr>
          <p:nvPr>
            <p:ph type="sldNum" sz="quarter" idx="4294967295"/>
          </p:nvPr>
        </p:nvSpPr>
        <p:spPr>
          <a:xfrm>
            <a:off x="398860" y="787783"/>
            <a:ext cx="584825" cy="365125"/>
          </a:xfrm>
          <a:prstGeom prst="rect">
            <a:avLst/>
          </a:prstGeom>
        </p:spPr>
        <p:txBody>
          <a:bodyPr/>
          <a:lstStyle/>
          <a:p>
            <a:fld id="{4895B13E-0871-485D-B132-2C1AD246B085}" type="slidenum">
              <a:rPr lang="en-US" smtClean="0"/>
              <a:pPr/>
              <a:t>2</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00051" y="990600"/>
            <a:ext cx="8629650" cy="5562600"/>
          </a:xfrm>
          <a:prstGeom prst="rect">
            <a:avLst/>
          </a:prstGeom>
        </p:spPr>
      </p:pic>
    </p:spTree>
    <p:extLst>
      <p:ext uri="{BB962C8B-B14F-4D97-AF65-F5344CB8AC3E}">
        <p14:creationId xmlns:p14="http://schemas.microsoft.com/office/powerpoint/2010/main" val="263879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2400" b="1" dirty="0" smtClean="0">
                <a:solidFill>
                  <a:srgbClr val="FF0000"/>
                </a:solidFill>
              </a:rPr>
              <a:t>PHƯƠNG ÁN XỬ LÝ KHI CÓ 1 TRƯỜNG HỢP F0 </a:t>
            </a:r>
            <a:endParaRPr lang="en-US" sz="24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691349"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5991880" y="3381302"/>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5988681" y="1676400"/>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6019800"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977629" y="2539903"/>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066520"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3367051" y="3381302"/>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3363852" y="1676400"/>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3394971"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a:off x="3352800" y="2539903"/>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4108691"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a:off x="3409222" y="5641999"/>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a:off x="3406023" y="3937097"/>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3437142"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a:off x="3394971" y="4800600"/>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819120"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5119651" y="5654796"/>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5116452" y="3949894"/>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5147571"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5105400" y="4813397"/>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3562340" y="2875002"/>
            <a:ext cx="407484" cy="369332"/>
          </a:xfrm>
          <a:prstGeom prst="rect">
            <a:avLst/>
          </a:prstGeom>
        </p:spPr>
        <p:txBody>
          <a:bodyPr wrap="none">
            <a:spAutoFit/>
          </a:bodyPr>
          <a:lstStyle/>
          <a:p>
            <a:r>
              <a:rPr lang="en-US" b="1" dirty="0" smtClean="0">
                <a:solidFill>
                  <a:srgbClr val="FF0000"/>
                </a:solidFill>
              </a:rPr>
              <a:t>F0</a:t>
            </a:r>
            <a:endParaRPr lang="en-US" b="1" dirty="0">
              <a:solidFill>
                <a:srgbClr val="FF0000"/>
              </a:solidFill>
            </a:endParaRPr>
          </a:p>
        </p:txBody>
      </p:sp>
      <p:cxnSp>
        <p:nvCxnSpPr>
          <p:cNvPr id="8" name="Straight Connector 7"/>
          <p:cNvCxnSpPr/>
          <p:nvPr/>
        </p:nvCxnSpPr>
        <p:spPr>
          <a:xfrm>
            <a:off x="210122" y="6477000"/>
            <a:ext cx="8793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802687" cy="5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endCxn id="4098" idx="1"/>
          </p:cNvCxnSpPr>
          <p:nvPr/>
        </p:nvCxnSpPr>
        <p:spPr>
          <a:xfrm flipV="1">
            <a:off x="228600" y="713581"/>
            <a:ext cx="0" cy="5687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9022276" y="713582"/>
            <a:ext cx="9011" cy="57634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9824" y="3059668"/>
            <a:ext cx="297376"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9" name="Straight Connector 18"/>
          <p:cNvCxnSpPr/>
          <p:nvPr/>
        </p:nvCxnSpPr>
        <p:spPr>
          <a:xfrm flipV="1">
            <a:off x="4267200" y="1676400"/>
            <a:ext cx="0" cy="1383268"/>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049" name="Straight Connector 2048"/>
          <p:cNvCxnSpPr/>
          <p:nvPr/>
        </p:nvCxnSpPr>
        <p:spPr>
          <a:xfrm>
            <a:off x="4267200" y="1676400"/>
            <a:ext cx="762000"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052" name="Straight Connector 2051"/>
          <p:cNvCxnSpPr/>
          <p:nvPr/>
        </p:nvCxnSpPr>
        <p:spPr>
          <a:xfrm flipV="1">
            <a:off x="5029200" y="838200"/>
            <a:ext cx="0" cy="83820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055" name="Straight Arrow Connector 2054"/>
          <p:cNvCxnSpPr/>
          <p:nvPr/>
        </p:nvCxnSpPr>
        <p:spPr>
          <a:xfrm>
            <a:off x="5029200" y="838200"/>
            <a:ext cx="3456630" cy="0"/>
          </a:xfrm>
          <a:prstGeom prst="straightConnector1">
            <a:avLst/>
          </a:prstGeom>
          <a:ln>
            <a:solidFill>
              <a:srgbClr val="FF0000"/>
            </a:solidFill>
            <a:tailEnd type="arrow"/>
          </a:ln>
        </p:spPr>
        <p:style>
          <a:lnRef idx="3">
            <a:schemeClr val="accent3"/>
          </a:lnRef>
          <a:fillRef idx="0">
            <a:schemeClr val="accent3"/>
          </a:fillRef>
          <a:effectRef idx="2">
            <a:schemeClr val="accent3"/>
          </a:effectRef>
          <a:fontRef idx="minor">
            <a:schemeClr val="tx1"/>
          </a:fontRef>
        </p:style>
      </p:cxnSp>
      <p:sp>
        <p:nvSpPr>
          <p:cNvPr id="2057" name="Rectangle 2056"/>
          <p:cNvSpPr/>
          <p:nvPr/>
        </p:nvSpPr>
        <p:spPr>
          <a:xfrm>
            <a:off x="2912999" y="6477000"/>
            <a:ext cx="4919745" cy="369332"/>
          </a:xfrm>
          <a:prstGeom prst="rect">
            <a:avLst/>
          </a:prstGeom>
        </p:spPr>
        <p:txBody>
          <a:bodyPr wrap="none">
            <a:spAutoFit/>
          </a:bodyPr>
          <a:lstStyle/>
          <a:p>
            <a:r>
              <a:rPr lang="en-US" b="1" dirty="0" err="1" smtClean="0">
                <a:solidFill>
                  <a:srgbClr val="00B0F0"/>
                </a:solidFill>
              </a:rPr>
              <a:t>Đưa</a:t>
            </a:r>
            <a:r>
              <a:rPr lang="en-US" b="1" dirty="0" smtClean="0">
                <a:solidFill>
                  <a:srgbClr val="00B0F0"/>
                </a:solidFill>
              </a:rPr>
              <a:t> F0 </a:t>
            </a:r>
            <a:r>
              <a:rPr lang="en-US" b="1" dirty="0" err="1" smtClean="0">
                <a:solidFill>
                  <a:srgbClr val="00B0F0"/>
                </a:solidFill>
              </a:rPr>
              <a:t>tới</a:t>
            </a:r>
            <a:r>
              <a:rPr lang="en-US" b="1" dirty="0" smtClean="0">
                <a:solidFill>
                  <a:srgbClr val="00B0F0"/>
                </a:solidFill>
              </a:rPr>
              <a:t> </a:t>
            </a:r>
            <a:r>
              <a:rPr lang="en-US" b="1" dirty="0" err="1" smtClean="0">
                <a:solidFill>
                  <a:srgbClr val="00B0F0"/>
                </a:solidFill>
              </a:rPr>
              <a:t>khu</a:t>
            </a:r>
            <a:r>
              <a:rPr lang="en-US" b="1" dirty="0" smtClean="0">
                <a:solidFill>
                  <a:srgbClr val="00B0F0"/>
                </a:solidFill>
              </a:rPr>
              <a:t> </a:t>
            </a:r>
            <a:r>
              <a:rPr lang="en-US" b="1" dirty="0" err="1" smtClean="0">
                <a:solidFill>
                  <a:srgbClr val="00B0F0"/>
                </a:solidFill>
              </a:rPr>
              <a:t>vực</a:t>
            </a:r>
            <a:r>
              <a:rPr lang="en-US" b="1" dirty="0" smtClean="0">
                <a:solidFill>
                  <a:srgbClr val="00B0F0"/>
                </a:solidFill>
              </a:rPr>
              <a:t> </a:t>
            </a:r>
            <a:r>
              <a:rPr lang="en-US" b="1" dirty="0" err="1" smtClean="0">
                <a:solidFill>
                  <a:srgbClr val="00B0F0"/>
                </a:solidFill>
              </a:rPr>
              <a:t>cách</a:t>
            </a:r>
            <a:r>
              <a:rPr lang="en-US" b="1" dirty="0" smtClean="0">
                <a:solidFill>
                  <a:srgbClr val="00B0F0"/>
                </a:solidFill>
              </a:rPr>
              <a:t> </a:t>
            </a:r>
            <a:r>
              <a:rPr lang="en-US" b="1" dirty="0" err="1" smtClean="0">
                <a:solidFill>
                  <a:srgbClr val="00B0F0"/>
                </a:solidFill>
              </a:rPr>
              <a:t>ly</a:t>
            </a:r>
            <a:r>
              <a:rPr lang="en-US" b="1" dirty="0" smtClean="0">
                <a:solidFill>
                  <a:srgbClr val="00B0F0"/>
                </a:solidFill>
              </a:rPr>
              <a:t> </a:t>
            </a:r>
            <a:r>
              <a:rPr lang="en-US" b="1" dirty="0" err="1" smtClean="0">
                <a:solidFill>
                  <a:srgbClr val="00B0F0"/>
                </a:solidFill>
              </a:rPr>
              <a:t>tạp</a:t>
            </a:r>
            <a:r>
              <a:rPr lang="en-US" b="1" dirty="0" smtClean="0">
                <a:solidFill>
                  <a:srgbClr val="00B0F0"/>
                </a:solidFill>
              </a:rPr>
              <a:t> </a:t>
            </a:r>
            <a:r>
              <a:rPr lang="en-US" b="1" dirty="0" err="1" smtClean="0">
                <a:solidFill>
                  <a:srgbClr val="00B0F0"/>
                </a:solidFill>
              </a:rPr>
              <a:t>thời</a:t>
            </a:r>
            <a:r>
              <a:rPr lang="en-US" b="1" dirty="0" smtClean="0">
                <a:solidFill>
                  <a:srgbClr val="00B0F0"/>
                </a:solidFill>
              </a:rPr>
              <a:t>, </a:t>
            </a:r>
            <a:r>
              <a:rPr lang="en-US" b="1" dirty="0" err="1" smtClean="0">
                <a:solidFill>
                  <a:srgbClr val="00B0F0"/>
                </a:solidFill>
              </a:rPr>
              <a:t>rà</a:t>
            </a:r>
            <a:r>
              <a:rPr lang="en-US" b="1" dirty="0" smtClean="0">
                <a:solidFill>
                  <a:srgbClr val="00B0F0"/>
                </a:solidFill>
              </a:rPr>
              <a:t> </a:t>
            </a:r>
            <a:r>
              <a:rPr lang="en-US" b="1" dirty="0" err="1" smtClean="0">
                <a:solidFill>
                  <a:srgbClr val="00B0F0"/>
                </a:solidFill>
              </a:rPr>
              <a:t>soát</a:t>
            </a:r>
            <a:r>
              <a:rPr lang="en-US" b="1" dirty="0" smtClean="0">
                <a:solidFill>
                  <a:srgbClr val="00B0F0"/>
                </a:solidFill>
              </a:rPr>
              <a:t> F1, F2</a:t>
            </a:r>
            <a:endParaRPr lang="en-US" dirty="0">
              <a:solidFill>
                <a:srgbClr val="00B0F0"/>
              </a:solidFill>
            </a:endParaRPr>
          </a:p>
        </p:txBody>
      </p:sp>
    </p:spTree>
    <p:extLst>
      <p:ext uri="{BB962C8B-B14F-4D97-AF65-F5344CB8AC3E}">
        <p14:creationId xmlns:p14="http://schemas.microsoft.com/office/powerpoint/2010/main" val="2205346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42950" y="168322"/>
            <a:ext cx="7600950" cy="1050878"/>
          </a:xfrm>
        </p:spPr>
        <p:style>
          <a:lnRef idx="1">
            <a:schemeClr val="accent4"/>
          </a:lnRef>
          <a:fillRef idx="2">
            <a:schemeClr val="accent4"/>
          </a:fillRef>
          <a:effectRef idx="1">
            <a:schemeClr val="accent4"/>
          </a:effectRef>
          <a:fontRef idx="minor">
            <a:schemeClr val="dk1"/>
          </a:fontRef>
        </p:style>
        <p:txBody>
          <a:bodyPr>
            <a:normAutofit/>
          </a:bodyPr>
          <a:lstStyle/>
          <a:p>
            <a:r>
              <a:rPr lang="vi-VN" sz="2800" b="1" i="1" dirty="0" smtClean="0">
                <a:solidFill>
                  <a:srgbClr val="FF0000"/>
                </a:solidFill>
                <a:latin typeface="Arial" pitchFamily="34" charset="0"/>
                <a:cs typeface="Arial" pitchFamily="34" charset="0"/>
              </a:rPr>
              <a:t>Các biện pháp </a:t>
            </a:r>
            <a:r>
              <a:rPr lang="en-US" sz="2800" b="1" i="1" dirty="0" smtClean="0">
                <a:solidFill>
                  <a:srgbClr val="FF0000"/>
                </a:solidFill>
                <a:latin typeface="Arial" pitchFamily="34" charset="0"/>
                <a:cs typeface="Arial" pitchFamily="34" charset="0"/>
              </a:rPr>
              <a:t>PCD </a:t>
            </a:r>
            <a:r>
              <a:rPr lang="vi-VN" sz="2800" b="1" i="1" dirty="0" smtClean="0">
                <a:solidFill>
                  <a:srgbClr val="FF0000"/>
                </a:solidFill>
                <a:latin typeface="Arial" pitchFamily="34" charset="0"/>
                <a:cs typeface="Arial" pitchFamily="34" charset="0"/>
              </a:rPr>
              <a:t>cần làm ngay</a:t>
            </a:r>
            <a:r>
              <a:rPr lang="en-US" sz="2800" b="1" i="1" dirty="0" smtClean="0">
                <a:solidFill>
                  <a:srgbClr val="FF0000"/>
                </a:solidFill>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tiếp</a:t>
            </a:r>
            <a:r>
              <a:rPr lang="en-US" sz="2800" b="1" i="1" dirty="0" smtClean="0">
                <a:solidFill>
                  <a:srgbClr val="FF0000"/>
                </a:solidFill>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theo</a:t>
            </a:r>
            <a:endParaRPr lang="en-US" sz="28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742950" y="1524000"/>
            <a:ext cx="7600950" cy="4953000"/>
          </a:xfrm>
        </p:spPr>
        <p:txBody>
          <a:bodyPr>
            <a:noAutofit/>
          </a:bodyPr>
          <a:lstStyle/>
          <a:p>
            <a:pPr algn="just"/>
            <a:r>
              <a:rPr lang="vi-VN" sz="2800" b="1" i="1" dirty="0">
                <a:solidFill>
                  <a:srgbClr val="0070C0"/>
                </a:solidFill>
                <a:latin typeface="Arial" pitchFamily="34" charset="0"/>
                <a:cs typeface="Arial" pitchFamily="34" charset="0"/>
              </a:rPr>
              <a:t>Thông</a:t>
            </a:r>
            <a:r>
              <a:rPr lang="vi-VN" sz="2800" b="1" i="1" dirty="0" smtClean="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báo cho toàn </a:t>
            </a:r>
            <a:r>
              <a:rPr lang="en-US" sz="2800" b="1" i="1" dirty="0" err="1">
                <a:solidFill>
                  <a:srgbClr val="0070C0"/>
                </a:solidFill>
                <a:latin typeface="Arial" pitchFamily="34" charset="0"/>
                <a:cs typeface="Arial" pitchFamily="34" charset="0"/>
              </a:rPr>
              <a:t>bộ</a:t>
            </a:r>
            <a:r>
              <a:rPr lang="vi-VN"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người</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lao</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động</a:t>
            </a:r>
            <a:r>
              <a:rPr lang="vi-VN" sz="2800" b="1" i="1" dirty="0">
                <a:solidFill>
                  <a:srgbClr val="0070C0"/>
                </a:solidFill>
                <a:latin typeface="Arial" pitchFamily="34" charset="0"/>
                <a:cs typeface="Arial" pitchFamily="34" charset="0"/>
              </a:rPr>
              <a:t> đang có mặt tại CSSXKD, KCN</a:t>
            </a:r>
            <a:r>
              <a:rPr lang="en-US" sz="2800" b="1" i="1" dirty="0">
                <a:solidFill>
                  <a:srgbClr val="0070C0"/>
                </a:solidFill>
                <a:latin typeface="Arial" pitchFamily="34" charset="0"/>
                <a:cs typeface="Arial" pitchFamily="34" charset="0"/>
              </a:rPr>
              <a:t>:</a:t>
            </a:r>
          </a:p>
          <a:p>
            <a:pPr lvl="1" algn="just">
              <a:buFont typeface="Wingdings" pitchFamily="2" charset="2"/>
              <a:buChar char="Ø"/>
            </a:pPr>
            <a:r>
              <a:rPr lang="en-US" sz="2800" i="1" dirty="0">
                <a:solidFill>
                  <a:srgbClr val="FF0000"/>
                </a:solidFill>
                <a:latin typeface="Arial" pitchFamily="34" charset="0"/>
                <a:cs typeface="Arial" pitchFamily="34" charset="0"/>
              </a:rPr>
              <a:t>K</a:t>
            </a:r>
            <a:r>
              <a:rPr lang="vi-VN" sz="2800" i="1" dirty="0">
                <a:solidFill>
                  <a:srgbClr val="FF0000"/>
                </a:solidFill>
                <a:latin typeface="Arial" pitchFamily="34" charset="0"/>
                <a:cs typeface="Arial" pitchFamily="34" charset="0"/>
              </a:rPr>
              <a:t>hai báo y tế, thực hiện 5K</a:t>
            </a:r>
            <a:endParaRPr lang="en-US" sz="2800" i="1" dirty="0">
              <a:solidFill>
                <a:srgbClr val="FF0000"/>
              </a:solidFill>
              <a:latin typeface="Arial" pitchFamily="34" charset="0"/>
              <a:cs typeface="Arial" pitchFamily="34" charset="0"/>
            </a:endParaRPr>
          </a:p>
          <a:p>
            <a:pPr lvl="1" algn="just">
              <a:buFont typeface="Wingdings" pitchFamily="2" charset="2"/>
              <a:buChar char="Ø"/>
            </a:pPr>
            <a:r>
              <a:rPr lang="en-US" sz="2800" i="1" dirty="0">
                <a:solidFill>
                  <a:srgbClr val="FF0000"/>
                </a:solidFill>
                <a:latin typeface="Arial" pitchFamily="34" charset="0"/>
                <a:cs typeface="Arial" pitchFamily="34" charset="0"/>
              </a:rPr>
              <a:t>P</a:t>
            </a:r>
            <a:r>
              <a:rPr lang="vi-VN" sz="2800" i="1" dirty="0">
                <a:solidFill>
                  <a:srgbClr val="FF0000"/>
                </a:solidFill>
                <a:latin typeface="Arial" pitchFamily="34" charset="0"/>
                <a:cs typeface="Arial" pitchFamily="34" charset="0"/>
              </a:rPr>
              <a:t>hân xưởng nào ở yên phân xưởng đó; không để xảy ra hoang mang, lo lắng với NLĐ.</a:t>
            </a:r>
            <a:endParaRPr lang="en-US" sz="2800" i="1" dirty="0">
              <a:solidFill>
                <a:srgbClr val="FF0000"/>
              </a:solidFill>
              <a:latin typeface="Arial" pitchFamily="34" charset="0"/>
              <a:cs typeface="Arial" pitchFamily="34" charset="0"/>
            </a:endParaRPr>
          </a:p>
          <a:p>
            <a:pPr algn="just">
              <a:buFont typeface="Wingdings" pitchFamily="2" charset="2"/>
              <a:buChar char="§"/>
            </a:pPr>
            <a:r>
              <a:rPr lang="en-US" sz="2800" b="1" i="1" dirty="0">
                <a:solidFill>
                  <a:srgbClr val="0070C0"/>
                </a:solidFill>
                <a:latin typeface="Arial" pitchFamily="34" charset="0"/>
                <a:cs typeface="Arial" pitchFamily="34" charset="0"/>
              </a:rPr>
              <a:t>R</a:t>
            </a:r>
            <a:r>
              <a:rPr lang="vi-VN" sz="2800" b="1" i="1" dirty="0">
                <a:solidFill>
                  <a:srgbClr val="0070C0"/>
                </a:solidFill>
                <a:latin typeface="Arial" pitchFamily="34" charset="0"/>
                <a:cs typeface="Arial" pitchFamily="34" charset="0"/>
              </a:rPr>
              <a:t>à soát toàn bộ NLĐ theo danh sách quản lý</a:t>
            </a:r>
            <a:r>
              <a:rPr lang="en-US" sz="2800" dirty="0">
                <a:latin typeface="Arial" pitchFamily="34" charset="0"/>
                <a:cs typeface="Arial" pitchFamily="34" charset="0"/>
              </a:rPr>
              <a:t> </a:t>
            </a:r>
            <a:r>
              <a:rPr lang="vi-VN" sz="2800" i="1" dirty="0">
                <a:solidFill>
                  <a:srgbClr val="FF0000"/>
                </a:solidFill>
                <a:latin typeface="Arial" pitchFamily="34" charset="0"/>
                <a:cs typeface="Arial" pitchFamily="34" charset="0"/>
              </a:rPr>
              <a:t>trong CSSXKD, KCN </a:t>
            </a:r>
            <a:endParaRPr lang="en-US" sz="2800" i="1" dirty="0">
              <a:solidFill>
                <a:srgbClr val="FF0000"/>
              </a:solidFill>
              <a:latin typeface="Arial" pitchFamily="34" charset="0"/>
              <a:cs typeface="Arial" pitchFamily="34" charset="0"/>
            </a:endParaRPr>
          </a:p>
          <a:p>
            <a:pPr algn="just">
              <a:buFont typeface="Wingdings" pitchFamily="2" charset="2"/>
              <a:buChar char="§"/>
            </a:pPr>
            <a:r>
              <a:rPr lang="en-US" sz="2800" b="1" i="1" dirty="0">
                <a:solidFill>
                  <a:srgbClr val="0070C0"/>
                </a:solidFill>
                <a:latin typeface="Arial" pitchFamily="34" charset="0"/>
                <a:cs typeface="Arial" pitchFamily="34" charset="0"/>
              </a:rPr>
              <a:t>K</a:t>
            </a:r>
            <a:r>
              <a:rPr lang="vi-VN" sz="2800" b="1" i="1" dirty="0">
                <a:solidFill>
                  <a:srgbClr val="0070C0"/>
                </a:solidFill>
                <a:latin typeface="Arial" pitchFamily="34" charset="0"/>
                <a:cs typeface="Arial" pitchFamily="34" charset="0"/>
              </a:rPr>
              <a:t>hẩn trương truy vết </a:t>
            </a:r>
            <a:r>
              <a:rPr lang="vi-VN" sz="2800" i="1" dirty="0">
                <a:solidFill>
                  <a:srgbClr val="FF0000"/>
                </a:solidFill>
                <a:latin typeface="Arial" pitchFamily="34" charset="0"/>
                <a:cs typeface="Arial" pitchFamily="34" charset="0"/>
              </a:rPr>
              <a:t>tất cả các trường hợp tiếp xúc gần </a:t>
            </a:r>
            <a:r>
              <a:rPr lang="vi-VN" sz="2800" b="1" i="1" dirty="0">
                <a:solidFill>
                  <a:srgbClr val="FF0000"/>
                </a:solidFill>
                <a:latin typeface="Arial" pitchFamily="34" charset="0"/>
                <a:cs typeface="Arial" pitchFamily="34" charset="0"/>
              </a:rPr>
              <a:t>F1</a:t>
            </a:r>
            <a:r>
              <a:rPr lang="en-US" sz="2800" i="1" dirty="0">
                <a:solidFill>
                  <a:srgbClr val="FF0000"/>
                </a:solidFill>
                <a:latin typeface="Arial" pitchFamily="34" charset="0"/>
                <a:cs typeface="Arial" pitchFamily="34" charset="0"/>
              </a:rPr>
              <a:t>, </a:t>
            </a:r>
            <a:r>
              <a:rPr lang="vi-VN" sz="2800" b="1" i="1" dirty="0">
                <a:solidFill>
                  <a:srgbClr val="FF0000"/>
                </a:solidFill>
                <a:latin typeface="Arial" pitchFamily="34" charset="0"/>
                <a:cs typeface="Arial" pitchFamily="34" charset="0"/>
              </a:rPr>
              <a:t>F2</a:t>
            </a:r>
            <a:r>
              <a:rPr lang="vi-VN" sz="2800" i="1" dirty="0">
                <a:solidFill>
                  <a:srgbClr val="FF0000"/>
                </a:solidFill>
                <a:latin typeface="Arial" pitchFamily="34" charset="0"/>
                <a:cs typeface="Arial" pitchFamily="34" charset="0"/>
              </a:rPr>
              <a:t>, tuyệt đối không để bỏ sót;</a:t>
            </a:r>
            <a:endParaRPr lang="en-US" sz="3200"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21</a:t>
            </a:fld>
            <a:endParaRPr lang="en-US"/>
          </a:p>
        </p:txBody>
      </p:sp>
    </p:spTree>
    <p:extLst>
      <p:ext uri="{BB962C8B-B14F-4D97-AF65-F5344CB8AC3E}">
        <p14:creationId xmlns:p14="http://schemas.microsoft.com/office/powerpoint/2010/main" val="776628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2400" b="1" dirty="0" smtClean="0">
                <a:solidFill>
                  <a:srgbClr val="FF0000"/>
                </a:solidFill>
              </a:rPr>
              <a:t>PHƯƠNG ÁN XỬ LÝ KHI CÓ 1 TRƯỜNG HỢP F0 </a:t>
            </a:r>
            <a:endParaRPr lang="en-US" sz="24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691349"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5991880" y="3381302"/>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5988681" y="1676400"/>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6019800"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977629" y="2539903"/>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066520"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3367051" y="3381302"/>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3363852" y="1676400"/>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3394971"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a:off x="3352800" y="2539903"/>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4108691"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a:off x="3409222" y="5641999"/>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a:off x="3406023" y="3937097"/>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3437142"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a:off x="3394971" y="4800600"/>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819120"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5119651" y="5654796"/>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5116452" y="3949894"/>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5147571"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5105400" y="4813397"/>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3562340" y="2875002"/>
            <a:ext cx="407484" cy="369332"/>
          </a:xfrm>
          <a:prstGeom prst="rect">
            <a:avLst/>
          </a:prstGeom>
        </p:spPr>
        <p:txBody>
          <a:bodyPr wrap="none">
            <a:spAutoFit/>
          </a:bodyPr>
          <a:lstStyle/>
          <a:p>
            <a:r>
              <a:rPr lang="en-US" b="1" dirty="0" smtClean="0">
                <a:solidFill>
                  <a:srgbClr val="FF0000"/>
                </a:solidFill>
              </a:rPr>
              <a:t>F0</a:t>
            </a:r>
            <a:endParaRPr lang="en-US" b="1" dirty="0">
              <a:solidFill>
                <a:srgbClr val="FF0000"/>
              </a:solidFill>
            </a:endParaRPr>
          </a:p>
        </p:txBody>
      </p:sp>
      <p:cxnSp>
        <p:nvCxnSpPr>
          <p:cNvPr id="8" name="Straight Connector 7"/>
          <p:cNvCxnSpPr/>
          <p:nvPr/>
        </p:nvCxnSpPr>
        <p:spPr>
          <a:xfrm>
            <a:off x="274124" y="6400800"/>
            <a:ext cx="8793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802687" cy="5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endCxn id="4098" idx="1"/>
          </p:cNvCxnSpPr>
          <p:nvPr/>
        </p:nvCxnSpPr>
        <p:spPr>
          <a:xfrm flipV="1">
            <a:off x="228600" y="713581"/>
            <a:ext cx="0" cy="5687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9022276" y="713582"/>
            <a:ext cx="9011" cy="57634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57" name="Rectangle 2056"/>
          <p:cNvSpPr/>
          <p:nvPr/>
        </p:nvSpPr>
        <p:spPr>
          <a:xfrm>
            <a:off x="1676400" y="6459584"/>
            <a:ext cx="6546600" cy="369332"/>
          </a:xfrm>
          <a:prstGeom prst="rect">
            <a:avLst/>
          </a:prstGeom>
        </p:spPr>
        <p:txBody>
          <a:bodyPr wrap="none">
            <a:spAutoFit/>
          </a:bodyPr>
          <a:lstStyle/>
          <a:p>
            <a:r>
              <a:rPr lang="en-US" b="1" dirty="0" err="1" smtClean="0">
                <a:solidFill>
                  <a:srgbClr val="00B0F0"/>
                </a:solidFill>
              </a:rPr>
              <a:t>Đưa</a:t>
            </a:r>
            <a:r>
              <a:rPr lang="en-US" b="1" dirty="0" smtClean="0">
                <a:solidFill>
                  <a:srgbClr val="00B0F0"/>
                </a:solidFill>
              </a:rPr>
              <a:t> F1 </a:t>
            </a:r>
            <a:r>
              <a:rPr lang="en-US" b="1" dirty="0" err="1" smtClean="0">
                <a:solidFill>
                  <a:srgbClr val="00B0F0"/>
                </a:solidFill>
              </a:rPr>
              <a:t>tới</a:t>
            </a:r>
            <a:r>
              <a:rPr lang="en-US" b="1" dirty="0" smtClean="0">
                <a:solidFill>
                  <a:srgbClr val="00B0F0"/>
                </a:solidFill>
              </a:rPr>
              <a:t> </a:t>
            </a:r>
            <a:r>
              <a:rPr lang="en-US" b="1" dirty="0" err="1" smtClean="0">
                <a:solidFill>
                  <a:srgbClr val="00B0F0"/>
                </a:solidFill>
              </a:rPr>
              <a:t>khu</a:t>
            </a:r>
            <a:r>
              <a:rPr lang="en-US" b="1" dirty="0" smtClean="0">
                <a:solidFill>
                  <a:srgbClr val="00B0F0"/>
                </a:solidFill>
              </a:rPr>
              <a:t> </a:t>
            </a:r>
            <a:r>
              <a:rPr lang="en-US" b="1" dirty="0" err="1" smtClean="0">
                <a:solidFill>
                  <a:srgbClr val="00B0F0"/>
                </a:solidFill>
              </a:rPr>
              <a:t>vực</a:t>
            </a:r>
            <a:r>
              <a:rPr lang="en-US" b="1" dirty="0" smtClean="0">
                <a:solidFill>
                  <a:srgbClr val="00B0F0"/>
                </a:solidFill>
              </a:rPr>
              <a:t> </a:t>
            </a:r>
            <a:r>
              <a:rPr lang="en-US" b="1" dirty="0" err="1" smtClean="0">
                <a:solidFill>
                  <a:srgbClr val="00B0F0"/>
                </a:solidFill>
              </a:rPr>
              <a:t>cách</a:t>
            </a:r>
            <a:r>
              <a:rPr lang="en-US" b="1" dirty="0" smtClean="0">
                <a:solidFill>
                  <a:srgbClr val="00B0F0"/>
                </a:solidFill>
              </a:rPr>
              <a:t> </a:t>
            </a:r>
            <a:r>
              <a:rPr lang="en-US" b="1" dirty="0" err="1" smtClean="0">
                <a:solidFill>
                  <a:srgbClr val="00B0F0"/>
                </a:solidFill>
              </a:rPr>
              <a:t>ly</a:t>
            </a:r>
            <a:r>
              <a:rPr lang="en-US" b="1" dirty="0" smtClean="0">
                <a:solidFill>
                  <a:srgbClr val="00B0F0"/>
                </a:solidFill>
              </a:rPr>
              <a:t> </a:t>
            </a:r>
            <a:r>
              <a:rPr lang="en-US" b="1" dirty="0" err="1" smtClean="0">
                <a:solidFill>
                  <a:srgbClr val="00B0F0"/>
                </a:solidFill>
              </a:rPr>
              <a:t>tạm</a:t>
            </a:r>
            <a:r>
              <a:rPr lang="en-US" b="1" dirty="0" smtClean="0">
                <a:solidFill>
                  <a:srgbClr val="00B0F0"/>
                </a:solidFill>
              </a:rPr>
              <a:t> </a:t>
            </a:r>
            <a:r>
              <a:rPr lang="en-US" b="1" dirty="0" err="1" smtClean="0">
                <a:solidFill>
                  <a:srgbClr val="00B0F0"/>
                </a:solidFill>
              </a:rPr>
              <a:t>thời</a:t>
            </a:r>
            <a:r>
              <a:rPr lang="en-US" b="1" dirty="0" smtClean="0">
                <a:solidFill>
                  <a:srgbClr val="00B0F0"/>
                </a:solidFill>
              </a:rPr>
              <a:t> </a:t>
            </a:r>
            <a:r>
              <a:rPr lang="en-US" b="1" dirty="0" err="1" smtClean="0">
                <a:solidFill>
                  <a:srgbClr val="00B0F0"/>
                </a:solidFill>
              </a:rPr>
              <a:t>trong</a:t>
            </a:r>
            <a:r>
              <a:rPr lang="en-US" b="1" dirty="0" smtClean="0">
                <a:solidFill>
                  <a:srgbClr val="00B0F0"/>
                </a:solidFill>
              </a:rPr>
              <a:t> </a:t>
            </a:r>
            <a:r>
              <a:rPr lang="en-US" b="1" dirty="0" err="1" smtClean="0">
                <a:solidFill>
                  <a:srgbClr val="00B0F0"/>
                </a:solidFill>
              </a:rPr>
              <a:t>nhà</a:t>
            </a:r>
            <a:r>
              <a:rPr lang="en-US" b="1" dirty="0" smtClean="0">
                <a:solidFill>
                  <a:srgbClr val="00B0F0"/>
                </a:solidFill>
              </a:rPr>
              <a:t> </a:t>
            </a:r>
            <a:r>
              <a:rPr lang="en-US" b="1" dirty="0" err="1" smtClean="0">
                <a:solidFill>
                  <a:srgbClr val="00B0F0"/>
                </a:solidFill>
              </a:rPr>
              <a:t>máy</a:t>
            </a:r>
            <a:r>
              <a:rPr lang="en-US" b="1" dirty="0" smtClean="0">
                <a:solidFill>
                  <a:srgbClr val="00B0F0"/>
                </a:solidFill>
              </a:rPr>
              <a:t>/</a:t>
            </a:r>
            <a:r>
              <a:rPr lang="en-US" b="1" dirty="0" err="1" smtClean="0">
                <a:solidFill>
                  <a:srgbClr val="00B0F0"/>
                </a:solidFill>
              </a:rPr>
              <a:t>cách</a:t>
            </a:r>
            <a:r>
              <a:rPr lang="en-US" b="1" dirty="0" smtClean="0">
                <a:solidFill>
                  <a:srgbClr val="00B0F0"/>
                </a:solidFill>
              </a:rPr>
              <a:t> </a:t>
            </a:r>
            <a:r>
              <a:rPr lang="en-US" b="1" dirty="0" err="1" smtClean="0">
                <a:solidFill>
                  <a:srgbClr val="00B0F0"/>
                </a:solidFill>
              </a:rPr>
              <a:t>ly</a:t>
            </a:r>
            <a:r>
              <a:rPr lang="en-US" b="1" dirty="0" smtClean="0">
                <a:solidFill>
                  <a:srgbClr val="00B0F0"/>
                </a:solidFill>
              </a:rPr>
              <a:t> </a:t>
            </a:r>
            <a:r>
              <a:rPr lang="en-US" b="1" dirty="0" err="1" smtClean="0">
                <a:solidFill>
                  <a:srgbClr val="00B0F0"/>
                </a:solidFill>
              </a:rPr>
              <a:t>tại</a:t>
            </a:r>
            <a:r>
              <a:rPr lang="en-US" b="1" dirty="0" smtClean="0">
                <a:solidFill>
                  <a:srgbClr val="00B0F0"/>
                </a:solidFill>
              </a:rPr>
              <a:t> </a:t>
            </a:r>
            <a:r>
              <a:rPr lang="en-US" b="1" dirty="0" err="1" smtClean="0">
                <a:solidFill>
                  <a:srgbClr val="00B0F0"/>
                </a:solidFill>
              </a:rPr>
              <a:t>chỗ</a:t>
            </a:r>
            <a:endParaRPr lang="en-US" dirty="0">
              <a:solidFill>
                <a:srgbClr val="00B0F0"/>
              </a:solidFill>
            </a:endParaRPr>
          </a:p>
        </p:txBody>
      </p:sp>
      <p:sp>
        <p:nvSpPr>
          <p:cNvPr id="7" name="Rectangle 6"/>
          <p:cNvSpPr/>
          <p:nvPr/>
        </p:nvSpPr>
        <p:spPr>
          <a:xfrm>
            <a:off x="3352800" y="2552700"/>
            <a:ext cx="786432" cy="889097"/>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p:cNvSpPr txBox="1"/>
          <p:nvPr/>
        </p:nvSpPr>
        <p:spPr>
          <a:xfrm>
            <a:off x="3562340" y="2812582"/>
            <a:ext cx="437063" cy="369332"/>
          </a:xfrm>
          <a:prstGeom prst="rect">
            <a:avLst/>
          </a:prstGeom>
          <a:noFill/>
        </p:spPr>
        <p:txBody>
          <a:bodyPr wrap="square" rtlCol="0">
            <a:spAutoFit/>
          </a:bodyPr>
          <a:lstStyle/>
          <a:p>
            <a:r>
              <a:rPr lang="en-US" dirty="0" smtClean="0"/>
              <a:t>F1</a:t>
            </a:r>
            <a:endParaRPr lang="en-US" dirty="0"/>
          </a:p>
        </p:txBody>
      </p:sp>
      <p:sp>
        <p:nvSpPr>
          <p:cNvPr id="11" name="Rectangle 10"/>
          <p:cNvSpPr/>
          <p:nvPr/>
        </p:nvSpPr>
        <p:spPr>
          <a:xfrm>
            <a:off x="4368258" y="2463123"/>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45" name="Rectangle 44"/>
          <p:cNvSpPr/>
          <p:nvPr/>
        </p:nvSpPr>
        <p:spPr>
          <a:xfrm>
            <a:off x="5638800" y="2339848"/>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12" name="Rectangle 11"/>
          <p:cNvSpPr/>
          <p:nvPr/>
        </p:nvSpPr>
        <p:spPr>
          <a:xfrm>
            <a:off x="4368258" y="4663744"/>
            <a:ext cx="407484" cy="406272"/>
          </a:xfrm>
          <a:prstGeom prst="rect">
            <a:avLst/>
          </a:prstGeom>
        </p:spPr>
        <p:txBody>
          <a:bodyPr wrap="none">
            <a:spAutoFit/>
          </a:bodyPr>
          <a:lstStyle/>
          <a:p>
            <a:r>
              <a:rPr lang="en-US" b="1" dirty="0" smtClean="0">
                <a:solidFill>
                  <a:srgbClr val="FF6600"/>
                </a:solidFill>
              </a:rPr>
              <a:t>F1</a:t>
            </a:r>
            <a:endParaRPr lang="en-US" b="1" dirty="0">
              <a:solidFill>
                <a:srgbClr val="FF6600"/>
              </a:solidFill>
            </a:endParaRPr>
          </a:p>
        </p:txBody>
      </p:sp>
      <p:sp>
        <p:nvSpPr>
          <p:cNvPr id="53" name="Rectangle 52"/>
          <p:cNvSpPr/>
          <p:nvPr/>
        </p:nvSpPr>
        <p:spPr>
          <a:xfrm>
            <a:off x="8566780" y="2656318"/>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54" name="Rectangle 53"/>
          <p:cNvSpPr/>
          <p:nvPr/>
        </p:nvSpPr>
        <p:spPr>
          <a:xfrm>
            <a:off x="7086600" y="983953"/>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55" name="Rectangle 54"/>
          <p:cNvSpPr/>
          <p:nvPr/>
        </p:nvSpPr>
        <p:spPr>
          <a:xfrm>
            <a:off x="6553200" y="4613342"/>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56" name="Rectangle 55"/>
          <p:cNvSpPr/>
          <p:nvPr/>
        </p:nvSpPr>
        <p:spPr>
          <a:xfrm>
            <a:off x="685800" y="2339848"/>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
        <p:nvSpPr>
          <p:cNvPr id="57" name="Rectangle 56"/>
          <p:cNvSpPr/>
          <p:nvPr/>
        </p:nvSpPr>
        <p:spPr>
          <a:xfrm>
            <a:off x="1630147" y="5867400"/>
            <a:ext cx="432342" cy="400110"/>
          </a:xfrm>
          <a:prstGeom prst="rect">
            <a:avLst/>
          </a:prstGeom>
        </p:spPr>
        <p:txBody>
          <a:bodyPr wrap="square">
            <a:spAutoFit/>
          </a:bodyPr>
          <a:lstStyle/>
          <a:p>
            <a:r>
              <a:rPr lang="en-US" sz="2000" b="1" dirty="0" smtClean="0">
                <a:solidFill>
                  <a:srgbClr val="FF6600"/>
                </a:solidFill>
              </a:rPr>
              <a:t>F1</a:t>
            </a:r>
            <a:endParaRPr lang="en-US" sz="2000" b="1" dirty="0">
              <a:solidFill>
                <a:srgbClr val="FF6600"/>
              </a:solidFill>
            </a:endParaRPr>
          </a:p>
        </p:txBody>
      </p:sp>
    </p:spTree>
    <p:extLst>
      <p:ext uri="{BB962C8B-B14F-4D97-AF65-F5344CB8AC3E}">
        <p14:creationId xmlns:p14="http://schemas.microsoft.com/office/powerpoint/2010/main" val="20615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barn(inVertical)">
                                      <p:cBhvr>
                                        <p:cTn id="13" dur="500"/>
                                        <p:tgtEl>
                                          <p:spTgt spid="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Vertical)">
                                      <p:cBhvr>
                                        <p:cTn id="16" dur="500"/>
                                        <p:tgtEl>
                                          <p:spTgt spid="5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circle(in)">
                                      <p:cBhvr>
                                        <p:cTn id="30" dur="2000"/>
                                        <p:tgtEl>
                                          <p:spTgt spid="5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45" grpId="0"/>
      <p:bldP spid="12" grpId="0"/>
      <p:bldP spid="53" grpId="0"/>
      <p:bldP spid="54" grpId="0"/>
      <p:bldP spid="55" grpId="0"/>
      <p:bldP spid="56"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00150" y="168322"/>
            <a:ext cx="6515100" cy="1050878"/>
          </a:xfrm>
        </p:spPr>
        <p:style>
          <a:lnRef idx="1">
            <a:schemeClr val="accent4"/>
          </a:lnRef>
          <a:fillRef idx="2">
            <a:schemeClr val="accent4"/>
          </a:fillRef>
          <a:effectRef idx="1">
            <a:schemeClr val="accent4"/>
          </a:effectRef>
          <a:fontRef idx="minor">
            <a:schemeClr val="dk1"/>
          </a:fontRef>
        </p:style>
        <p:txBody>
          <a:bodyPr>
            <a:normAutofit/>
          </a:bodyPr>
          <a:lstStyle/>
          <a:p>
            <a:r>
              <a:rPr lang="vi-VN" sz="2800" b="1" i="1" dirty="0" smtClean="0">
                <a:solidFill>
                  <a:srgbClr val="FF0000"/>
                </a:solidFill>
                <a:latin typeface="Arial" pitchFamily="34" charset="0"/>
                <a:cs typeface="Arial" pitchFamily="34" charset="0"/>
              </a:rPr>
              <a:t>Các biện pháp </a:t>
            </a:r>
            <a:r>
              <a:rPr lang="en-US" sz="2800" b="1" i="1" dirty="0" smtClean="0">
                <a:solidFill>
                  <a:srgbClr val="FF0000"/>
                </a:solidFill>
                <a:latin typeface="Arial" pitchFamily="34" charset="0"/>
                <a:cs typeface="Arial" pitchFamily="34" charset="0"/>
              </a:rPr>
              <a:t>PCD </a:t>
            </a:r>
            <a:r>
              <a:rPr lang="vi-VN" sz="2800" b="1" i="1" dirty="0" smtClean="0">
                <a:solidFill>
                  <a:srgbClr val="FF0000"/>
                </a:solidFill>
                <a:latin typeface="Arial" pitchFamily="34" charset="0"/>
                <a:cs typeface="Arial" pitchFamily="34" charset="0"/>
              </a:rPr>
              <a:t>cần làm ngay</a:t>
            </a:r>
            <a:r>
              <a:rPr lang="en-US" sz="2800" b="1" i="1" dirty="0" smtClean="0">
                <a:solidFill>
                  <a:srgbClr val="FF0000"/>
                </a:solidFill>
                <a:latin typeface="Arial" pitchFamily="34" charset="0"/>
                <a:cs typeface="Arial" pitchFamily="34" charset="0"/>
              </a:rPr>
              <a:t> (</a:t>
            </a:r>
            <a:r>
              <a:rPr lang="en-US" sz="2800" b="1" i="1" dirty="0" err="1" smtClean="0">
                <a:solidFill>
                  <a:srgbClr val="FF0000"/>
                </a:solidFill>
                <a:latin typeface="Arial" pitchFamily="34" charset="0"/>
                <a:cs typeface="Arial" pitchFamily="34" charset="0"/>
              </a:rPr>
              <a:t>tt</a:t>
            </a:r>
            <a:r>
              <a:rPr lang="en-US" sz="2800" b="1" i="1" dirty="0" smtClean="0">
                <a:solidFill>
                  <a:srgbClr val="FF0000"/>
                </a:solidFill>
                <a:latin typeface="Arial" pitchFamily="34" charset="0"/>
                <a:cs typeface="Arial" pitchFamily="34" charset="0"/>
              </a:rPr>
              <a:t>)</a:t>
            </a:r>
            <a:endParaRPr lang="en-US" sz="28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381000" y="1447800"/>
            <a:ext cx="8610600" cy="5181600"/>
          </a:xfrm>
        </p:spPr>
        <p:txBody>
          <a:bodyPr>
            <a:noAutofit/>
          </a:bodyPr>
          <a:lstStyle/>
          <a:p>
            <a:pPr algn="just">
              <a:buFont typeface="Wingdings" pitchFamily="2" charset="2"/>
              <a:buChar char="§"/>
            </a:pPr>
            <a:r>
              <a:rPr lang="en-US" sz="2800" b="1" i="1" dirty="0" smtClean="0">
                <a:solidFill>
                  <a:srgbClr val="0070C0"/>
                </a:solidFill>
                <a:latin typeface="Arial" pitchFamily="34" charset="0"/>
                <a:cs typeface="Arial" pitchFamily="34" charset="0"/>
              </a:rPr>
              <a:t>T</a:t>
            </a:r>
            <a:r>
              <a:rPr lang="vi-VN" sz="3000" b="1" i="1" dirty="0">
                <a:solidFill>
                  <a:srgbClr val="0070C0"/>
                </a:solidFill>
                <a:latin typeface="Arial" pitchFamily="34" charset="0"/>
                <a:cs typeface="Arial" pitchFamily="34" charset="0"/>
              </a:rPr>
              <a:t>hực hiện cách ly tập trung các trường hợp F1 </a:t>
            </a:r>
            <a:r>
              <a:rPr lang="en-US" sz="3000" i="1" dirty="0" smtClean="0">
                <a:solidFill>
                  <a:srgbClr val="FF0000"/>
                </a:solidFill>
                <a:latin typeface="Arial" pitchFamily="34" charset="0"/>
                <a:cs typeface="Arial" pitchFamily="34" charset="0"/>
              </a:rPr>
              <a:t>(</a:t>
            </a:r>
            <a:r>
              <a:rPr lang="en-US" sz="3000" i="1" dirty="0" err="1" smtClean="0">
                <a:solidFill>
                  <a:srgbClr val="FF0000"/>
                </a:solidFill>
                <a:latin typeface="Arial" pitchFamily="34" charset="0"/>
                <a:cs typeface="Arial" pitchFamily="34" charset="0"/>
              </a:rPr>
              <a:t>Nếu</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quá</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tải</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có</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thể</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cho</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cách</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ly</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tại</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nhà</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nhưng</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phải</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giám</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sát</a:t>
            </a:r>
            <a:r>
              <a:rPr lang="en-US" sz="3000" i="1" dirty="0" smtClean="0">
                <a:solidFill>
                  <a:srgbClr val="FF0000"/>
                </a:solidFill>
                <a:latin typeface="Arial" pitchFamily="34" charset="0"/>
                <a:cs typeface="Arial" pitchFamily="34" charset="0"/>
              </a:rPr>
              <a:t> y </a:t>
            </a:r>
            <a:r>
              <a:rPr lang="en-US" sz="3000" i="1" dirty="0" err="1" smtClean="0">
                <a:solidFill>
                  <a:srgbClr val="FF0000"/>
                </a:solidFill>
                <a:latin typeface="Arial" pitchFamily="34" charset="0"/>
                <a:cs typeface="Arial" pitchFamily="34" charset="0"/>
              </a:rPr>
              <a:t>tế</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và</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lấy</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mẫu</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xét</a:t>
            </a:r>
            <a:r>
              <a:rPr lang="en-US" sz="3000" i="1" dirty="0" smtClean="0">
                <a:solidFill>
                  <a:srgbClr val="FF0000"/>
                </a:solidFill>
                <a:latin typeface="Arial" pitchFamily="34" charset="0"/>
                <a:cs typeface="Arial" pitchFamily="34" charset="0"/>
              </a:rPr>
              <a:t> </a:t>
            </a:r>
            <a:r>
              <a:rPr lang="en-US" sz="3000" i="1" dirty="0" err="1" smtClean="0">
                <a:solidFill>
                  <a:srgbClr val="FF0000"/>
                </a:solidFill>
                <a:latin typeface="Arial" pitchFamily="34" charset="0"/>
                <a:cs typeface="Arial" pitchFamily="34" charset="0"/>
              </a:rPr>
              <a:t>nghiệm</a:t>
            </a:r>
            <a:r>
              <a:rPr lang="en-US" sz="3000" i="1" dirty="0" smtClean="0">
                <a:solidFill>
                  <a:srgbClr val="FF0000"/>
                </a:solidFill>
                <a:latin typeface="Arial" pitchFamily="34" charset="0"/>
                <a:cs typeface="Arial" pitchFamily="34" charset="0"/>
              </a:rPr>
              <a:t>)</a:t>
            </a:r>
            <a:endParaRPr lang="en-US" sz="3000" i="1" dirty="0">
              <a:solidFill>
                <a:srgbClr val="FF0000"/>
              </a:solidFill>
              <a:latin typeface="Arial" pitchFamily="34" charset="0"/>
              <a:cs typeface="Arial" pitchFamily="34" charset="0"/>
            </a:endParaRPr>
          </a:p>
          <a:p>
            <a:pPr algn="just">
              <a:buFont typeface="Wingdings" pitchFamily="2" charset="2"/>
              <a:buChar char="§"/>
            </a:pPr>
            <a:r>
              <a:rPr lang="en-US" sz="3000" b="1" i="1" dirty="0">
                <a:solidFill>
                  <a:srgbClr val="0070C0"/>
                </a:solidFill>
                <a:latin typeface="Arial" pitchFamily="34" charset="0"/>
                <a:cs typeface="Arial" pitchFamily="34" charset="0"/>
              </a:rPr>
              <a:t>T</a:t>
            </a:r>
            <a:r>
              <a:rPr lang="vi-VN" sz="3000" b="1" i="1" dirty="0">
                <a:solidFill>
                  <a:srgbClr val="0070C0"/>
                </a:solidFill>
                <a:latin typeface="Arial" pitchFamily="34" charset="0"/>
                <a:cs typeface="Arial" pitchFamily="34" charset="0"/>
              </a:rPr>
              <a:t>hực hiện cách ly tại nhà</a:t>
            </a:r>
            <a:r>
              <a:rPr lang="en-US" sz="3000" b="1" i="1" dirty="0">
                <a:solidFill>
                  <a:srgbClr val="0070C0"/>
                </a:solidFill>
                <a:latin typeface="Arial" pitchFamily="34" charset="0"/>
                <a:cs typeface="Arial" pitchFamily="34" charset="0"/>
              </a:rPr>
              <a:t>/</a:t>
            </a:r>
            <a:r>
              <a:rPr lang="vi-VN" sz="3000" b="1" i="1" dirty="0">
                <a:solidFill>
                  <a:srgbClr val="0070C0"/>
                </a:solidFill>
                <a:latin typeface="Arial" pitchFamily="34" charset="0"/>
                <a:cs typeface="Arial" pitchFamily="34" charset="0"/>
              </a:rPr>
              <a:t>nơi lưu trú với các trường hợp F2.</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en-US" sz="3000" b="1" i="1" dirty="0" err="1">
                <a:solidFill>
                  <a:srgbClr val="00B050"/>
                </a:solidFill>
                <a:latin typeface="Arial" pitchFamily="34" charset="0"/>
                <a:cs typeface="Arial" pitchFamily="34" charset="0"/>
              </a:rPr>
              <a:t>Nguyên</a:t>
            </a:r>
            <a:r>
              <a:rPr lang="en-US" sz="3000" b="1" i="1" dirty="0">
                <a:solidFill>
                  <a:srgbClr val="00B050"/>
                </a:solidFill>
                <a:latin typeface="Arial" pitchFamily="34" charset="0"/>
                <a:cs typeface="Arial" pitchFamily="34" charset="0"/>
              </a:rPr>
              <a:t> </a:t>
            </a:r>
            <a:r>
              <a:rPr lang="en-US" sz="3000" b="1" i="1" dirty="0" err="1">
                <a:solidFill>
                  <a:srgbClr val="00B050"/>
                </a:solidFill>
                <a:latin typeface="Arial" pitchFamily="34" charset="0"/>
                <a:cs typeface="Arial" pitchFamily="34" charset="0"/>
              </a:rPr>
              <a:t>tắc</a:t>
            </a:r>
            <a:r>
              <a:rPr lang="en-US" sz="3000" b="1" i="1" dirty="0">
                <a:solidFill>
                  <a:srgbClr val="00B050"/>
                </a:solidFill>
                <a:latin typeface="Arial" pitchFamily="34" charset="0"/>
                <a:cs typeface="Arial" pitchFamily="34" charset="0"/>
              </a:rPr>
              <a:t> F1 </a:t>
            </a:r>
            <a:r>
              <a:rPr lang="en-US" sz="3000" b="1" i="1" dirty="0" err="1">
                <a:solidFill>
                  <a:srgbClr val="00B050"/>
                </a:solidFill>
                <a:latin typeface="Arial" pitchFamily="34" charset="0"/>
                <a:cs typeface="Arial" pitchFamily="34" charset="0"/>
              </a:rPr>
              <a:t>âm</a:t>
            </a:r>
            <a:r>
              <a:rPr lang="en-US" sz="3000" b="1" i="1" dirty="0">
                <a:solidFill>
                  <a:srgbClr val="00B050"/>
                </a:solidFill>
                <a:latin typeface="Arial" pitchFamily="34" charset="0"/>
                <a:cs typeface="Arial" pitchFamily="34" charset="0"/>
              </a:rPr>
              <a:t> </a:t>
            </a:r>
            <a:r>
              <a:rPr lang="en-US" sz="3000" b="1" i="1" dirty="0" err="1">
                <a:solidFill>
                  <a:srgbClr val="00B050"/>
                </a:solidFill>
                <a:latin typeface="Arial" pitchFamily="34" charset="0"/>
                <a:cs typeface="Arial" pitchFamily="34" charset="0"/>
              </a:rPr>
              <a:t>tính</a:t>
            </a:r>
            <a:r>
              <a:rPr lang="en-US" sz="3000" b="1" i="1" dirty="0">
                <a:solidFill>
                  <a:srgbClr val="00B050"/>
                </a:solidFill>
                <a:latin typeface="Arial" pitchFamily="34" charset="0"/>
                <a:cs typeface="Arial" pitchFamily="34" charset="0"/>
              </a:rPr>
              <a:t> – </a:t>
            </a:r>
            <a:r>
              <a:rPr lang="en-US" sz="3000" b="1" i="1" dirty="0" err="1">
                <a:solidFill>
                  <a:srgbClr val="00B050"/>
                </a:solidFill>
                <a:latin typeface="Arial" pitchFamily="34" charset="0"/>
                <a:cs typeface="Arial" pitchFamily="34" charset="0"/>
              </a:rPr>
              <a:t>Giải</a:t>
            </a:r>
            <a:r>
              <a:rPr lang="en-US" sz="3000" b="1" i="1" dirty="0">
                <a:solidFill>
                  <a:srgbClr val="00B050"/>
                </a:solidFill>
                <a:latin typeface="Arial" pitchFamily="34" charset="0"/>
                <a:cs typeface="Arial" pitchFamily="34" charset="0"/>
              </a:rPr>
              <a:t> </a:t>
            </a:r>
            <a:r>
              <a:rPr lang="en-US" sz="3000" b="1" i="1" dirty="0" err="1">
                <a:solidFill>
                  <a:srgbClr val="00B050"/>
                </a:solidFill>
                <a:latin typeface="Arial" pitchFamily="34" charset="0"/>
                <a:cs typeface="Arial" pitchFamily="34" charset="0"/>
              </a:rPr>
              <a:t>phóng</a:t>
            </a:r>
            <a:r>
              <a:rPr lang="en-US" sz="3000" b="1" i="1" dirty="0">
                <a:solidFill>
                  <a:srgbClr val="00B050"/>
                </a:solidFill>
                <a:latin typeface="Arial" pitchFamily="34" charset="0"/>
                <a:cs typeface="Arial" pitchFamily="34" charset="0"/>
              </a:rPr>
              <a:t> F2.</a:t>
            </a:r>
          </a:p>
          <a:p>
            <a:pPr algn="just">
              <a:buFont typeface="Wingdings" pitchFamily="2" charset="2"/>
              <a:buChar char="§"/>
            </a:pPr>
            <a:r>
              <a:rPr lang="en-US" sz="3000" b="1" i="1" dirty="0">
                <a:solidFill>
                  <a:srgbClr val="0070C0"/>
                </a:solidFill>
                <a:latin typeface="Arial" pitchFamily="34" charset="0"/>
                <a:cs typeface="Arial" pitchFamily="34" charset="0"/>
              </a:rPr>
              <a:t>T</a:t>
            </a:r>
            <a:r>
              <a:rPr lang="vi-VN" sz="3000" b="1" i="1" dirty="0">
                <a:solidFill>
                  <a:srgbClr val="0070C0"/>
                </a:solidFill>
                <a:latin typeface="Arial" pitchFamily="34" charset="0"/>
                <a:cs typeface="Arial" pitchFamily="34" charset="0"/>
              </a:rPr>
              <a:t>hực hiện </a:t>
            </a:r>
            <a:r>
              <a:rPr lang="vi-VN" sz="3000" b="1" i="1" dirty="0">
                <a:solidFill>
                  <a:srgbClr val="FF0000"/>
                </a:solidFill>
                <a:latin typeface="Arial" pitchFamily="34" charset="0"/>
                <a:cs typeface="Arial" pitchFamily="34" charset="0"/>
              </a:rPr>
              <a:t>phân nhóm F1</a:t>
            </a:r>
            <a:r>
              <a:rPr lang="en-US" sz="3000" b="1" i="1" dirty="0">
                <a:solidFill>
                  <a:srgbClr val="FF0000"/>
                </a:solidFill>
                <a:latin typeface="Arial" pitchFamily="34" charset="0"/>
                <a:cs typeface="Arial" pitchFamily="34" charset="0"/>
              </a:rPr>
              <a:t> </a:t>
            </a:r>
            <a:r>
              <a:rPr lang="vi-VN" sz="3000" b="1" i="1" dirty="0">
                <a:solidFill>
                  <a:srgbClr val="0070C0"/>
                </a:solidFill>
                <a:latin typeface="Arial" pitchFamily="34" charset="0"/>
                <a:cs typeface="Arial" pitchFamily="34" charset="0"/>
              </a:rPr>
              <a:t>theo vị trí làm việc và nguy cơ tiếp xúc </a:t>
            </a:r>
            <a:r>
              <a:rPr lang="en-US" sz="3000" i="1" dirty="0">
                <a:solidFill>
                  <a:srgbClr val="0070C0"/>
                </a:solidFill>
                <a:latin typeface="Arial" pitchFamily="34" charset="0"/>
                <a:cs typeface="Arial" pitchFamily="34" charset="0"/>
              </a:rPr>
              <a:t>t</a:t>
            </a:r>
            <a:r>
              <a:rPr lang="vi-VN" sz="3000" b="1" i="1" dirty="0">
                <a:solidFill>
                  <a:srgbClr val="0070C0"/>
                </a:solidFill>
                <a:latin typeface="Arial" pitchFamily="34" charset="0"/>
                <a:cs typeface="Arial" pitchFamily="34" charset="0"/>
              </a:rPr>
              <a:t>rước khi </a:t>
            </a:r>
            <a:r>
              <a:rPr lang="en-US" sz="3000" b="1" i="1" dirty="0" err="1">
                <a:solidFill>
                  <a:srgbClr val="0070C0"/>
                </a:solidFill>
                <a:latin typeface="Arial" pitchFamily="34" charset="0"/>
                <a:cs typeface="Arial" pitchFamily="34" charset="0"/>
              </a:rPr>
              <a:t>đưa</a:t>
            </a:r>
            <a:r>
              <a:rPr lang="en-US" sz="3000" b="1" i="1" dirty="0">
                <a:solidFill>
                  <a:srgbClr val="0070C0"/>
                </a:solidFill>
                <a:latin typeface="Arial" pitchFamily="34" charset="0"/>
                <a:cs typeface="Arial" pitchFamily="34" charset="0"/>
              </a:rPr>
              <a:t> </a:t>
            </a:r>
            <a:r>
              <a:rPr lang="en-US" sz="3000" b="1" i="1" dirty="0" err="1">
                <a:solidFill>
                  <a:srgbClr val="0070C0"/>
                </a:solidFill>
                <a:latin typeface="Arial" pitchFamily="34" charset="0"/>
                <a:cs typeface="Arial" pitchFamily="34" charset="0"/>
              </a:rPr>
              <a:t>đi</a:t>
            </a:r>
            <a:r>
              <a:rPr lang="en-US" sz="3000" b="1" i="1" dirty="0">
                <a:solidFill>
                  <a:srgbClr val="0070C0"/>
                </a:solidFill>
                <a:latin typeface="Arial" pitchFamily="34" charset="0"/>
                <a:cs typeface="Arial" pitchFamily="34" charset="0"/>
              </a:rPr>
              <a:t> </a:t>
            </a:r>
            <a:r>
              <a:rPr lang="vi-VN" sz="3000" b="1" i="1" dirty="0">
                <a:solidFill>
                  <a:srgbClr val="0070C0"/>
                </a:solidFill>
                <a:latin typeface="Arial" pitchFamily="34" charset="0"/>
                <a:cs typeface="Arial" pitchFamily="34" charset="0"/>
              </a:rPr>
              <a:t>cách ly tập trung,</a:t>
            </a:r>
            <a:r>
              <a:rPr lang="vi-VN" sz="3000" i="1" dirty="0">
                <a:solidFill>
                  <a:srgbClr val="FF0000"/>
                </a:solidFill>
                <a:latin typeface="Arial" pitchFamily="34" charset="0"/>
                <a:cs typeface="Arial" pitchFamily="34" charset="0"/>
              </a:rPr>
              <a:t> để bố trí cách ly y tế trong cùng khu</a:t>
            </a:r>
            <a:endParaRPr lang="en-US" sz="3000" i="1" dirty="0">
              <a:solidFill>
                <a:srgbClr val="FF0000"/>
              </a:solidFill>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23</a:t>
            </a:fld>
            <a:endParaRPr lang="en-US"/>
          </a:p>
        </p:txBody>
      </p:sp>
    </p:spTree>
    <p:extLst>
      <p:ext uri="{BB962C8B-B14F-4D97-AF65-F5344CB8AC3E}">
        <p14:creationId xmlns:p14="http://schemas.microsoft.com/office/powerpoint/2010/main" val="3109396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85800" y="168322"/>
            <a:ext cx="7696200" cy="112707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2800" b="1" dirty="0">
                <a:solidFill>
                  <a:srgbClr val="FF0000"/>
                </a:solidFill>
                <a:latin typeface="Arial" pitchFamily="34" charset="0"/>
                <a:cs typeface="Arial" pitchFamily="34" charset="0"/>
              </a:rPr>
              <a:t>NGƯỜI LAO ĐỘNG VẮNG MẶT</a:t>
            </a:r>
            <a:br>
              <a:rPr lang="en-US" sz="2800" b="1" dirty="0">
                <a:solidFill>
                  <a:srgbClr val="FF0000"/>
                </a:solidFill>
                <a:latin typeface="Arial" pitchFamily="34" charset="0"/>
                <a:cs typeface="Arial" pitchFamily="34" charset="0"/>
              </a:rPr>
            </a:br>
            <a:r>
              <a:rPr lang="en-US" sz="2800" b="1" dirty="0">
                <a:solidFill>
                  <a:srgbClr val="FF0000"/>
                </a:solidFill>
                <a:latin typeface="Arial" pitchFamily="34" charset="0"/>
                <a:cs typeface="Arial" pitchFamily="34" charset="0"/>
              </a:rPr>
              <a:t>TẠI THỜI ĐIỂM PHONG TỎA</a:t>
            </a:r>
            <a:endParaRPr lang="en-US" sz="28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457200" y="1676400"/>
            <a:ext cx="8153400" cy="4800600"/>
          </a:xfrm>
        </p:spPr>
        <p:txBody>
          <a:bodyPr>
            <a:normAutofit fontScale="62500" lnSpcReduction="20000"/>
          </a:bodyPr>
          <a:lstStyle/>
          <a:p>
            <a:pPr algn="just">
              <a:spcBef>
                <a:spcPts val="600"/>
              </a:spcBef>
              <a:buFont typeface="Wingdings" pitchFamily="2" charset="2"/>
              <a:buChar char="§"/>
            </a:pPr>
            <a:r>
              <a:rPr lang="vi-VN" sz="4600" b="1" i="1" dirty="0">
                <a:solidFill>
                  <a:srgbClr val="FF0000"/>
                </a:solidFill>
                <a:latin typeface="Arial" pitchFamily="34" charset="0"/>
                <a:cs typeface="Arial" pitchFamily="34" charset="0"/>
              </a:rPr>
              <a:t>Lập danh sách NLĐ F</a:t>
            </a:r>
            <a:r>
              <a:rPr lang="en-US" sz="4600" b="1" i="1" dirty="0">
                <a:solidFill>
                  <a:srgbClr val="FF0000"/>
                </a:solidFill>
                <a:latin typeface="Arial" pitchFamily="34" charset="0"/>
                <a:cs typeface="Arial" pitchFamily="34" charset="0"/>
              </a:rPr>
              <a:t>1</a:t>
            </a:r>
            <a:r>
              <a:rPr lang="vi-VN" sz="4600" b="1" i="1" dirty="0">
                <a:solidFill>
                  <a:srgbClr val="FF0000"/>
                </a:solidFill>
                <a:latin typeface="Arial" pitchFamily="34" charset="0"/>
                <a:cs typeface="Arial" pitchFamily="34" charset="0"/>
              </a:rPr>
              <a:t>, F2</a:t>
            </a:r>
            <a:r>
              <a:rPr lang="vi-VN" sz="4600" b="1" i="1" dirty="0">
                <a:solidFill>
                  <a:srgbClr val="0070C0"/>
                </a:solidFill>
                <a:latin typeface="Arial" pitchFamily="34" charset="0"/>
                <a:cs typeface="Arial" pitchFamily="34" charset="0"/>
              </a:rPr>
              <a:t>, các trường hợp khác không có mặt tại thời điểm phong tỏa</a:t>
            </a:r>
            <a:endParaRPr lang="en-US" sz="4600" b="1" i="1" dirty="0">
              <a:solidFill>
                <a:srgbClr val="0070C0"/>
              </a:solidFill>
              <a:latin typeface="Arial" pitchFamily="34" charset="0"/>
              <a:cs typeface="Arial" pitchFamily="34" charset="0"/>
            </a:endParaRPr>
          </a:p>
          <a:p>
            <a:pPr algn="just">
              <a:spcBef>
                <a:spcPts val="600"/>
              </a:spcBef>
              <a:buFont typeface="Wingdings" pitchFamily="2" charset="2"/>
              <a:buChar char="§"/>
            </a:pPr>
            <a:r>
              <a:rPr lang="en-US" sz="4600" b="1" i="1" dirty="0">
                <a:solidFill>
                  <a:srgbClr val="FF0000"/>
                </a:solidFill>
                <a:latin typeface="Arial" pitchFamily="34" charset="0"/>
                <a:cs typeface="Arial" pitchFamily="34" charset="0"/>
              </a:rPr>
              <a:t>G</a:t>
            </a:r>
            <a:r>
              <a:rPr lang="vi-VN" sz="4600" b="1" i="1" dirty="0">
                <a:solidFill>
                  <a:srgbClr val="FF0000"/>
                </a:solidFill>
                <a:latin typeface="Arial" pitchFamily="34" charset="0"/>
                <a:cs typeface="Arial" pitchFamily="34" charset="0"/>
              </a:rPr>
              <a:t>ửi </a:t>
            </a:r>
            <a:r>
              <a:rPr lang="en-US" sz="4600" b="1" i="1" dirty="0" err="1">
                <a:solidFill>
                  <a:srgbClr val="FF0000"/>
                </a:solidFill>
                <a:latin typeface="Arial" pitchFamily="34" charset="0"/>
                <a:cs typeface="Arial" pitchFamily="34" charset="0"/>
              </a:rPr>
              <a:t>danh</a:t>
            </a:r>
            <a:r>
              <a:rPr lang="en-US" sz="4600" b="1" i="1" dirty="0">
                <a:solidFill>
                  <a:srgbClr val="FF0000"/>
                </a:solidFill>
                <a:latin typeface="Arial" pitchFamily="34" charset="0"/>
                <a:cs typeface="Arial" pitchFamily="34" charset="0"/>
              </a:rPr>
              <a:t> </a:t>
            </a:r>
            <a:r>
              <a:rPr lang="en-US" sz="4600" b="1" i="1" dirty="0" err="1">
                <a:solidFill>
                  <a:srgbClr val="FF0000"/>
                </a:solidFill>
                <a:latin typeface="Arial" pitchFamily="34" charset="0"/>
                <a:cs typeface="Arial" pitchFamily="34" charset="0"/>
              </a:rPr>
              <a:t>sách</a:t>
            </a:r>
            <a:r>
              <a:rPr lang="en-US" sz="4600" b="1" i="1" dirty="0">
                <a:solidFill>
                  <a:srgbClr val="FF0000"/>
                </a:solidFill>
                <a:latin typeface="Arial" pitchFamily="34" charset="0"/>
                <a:cs typeface="Arial" pitchFamily="34" charset="0"/>
              </a:rPr>
              <a:t> </a:t>
            </a:r>
            <a:r>
              <a:rPr lang="vi-VN" sz="4600" b="1" i="1" dirty="0">
                <a:solidFill>
                  <a:srgbClr val="0070C0"/>
                </a:solidFill>
                <a:latin typeface="Arial" pitchFamily="34" charset="0"/>
                <a:cs typeface="Arial" pitchFamily="34" charset="0"/>
              </a:rPr>
              <a:t>cho Sở Y tế/T</a:t>
            </a:r>
            <a:r>
              <a:rPr lang="en-US" sz="4600" b="1" i="1" dirty="0">
                <a:solidFill>
                  <a:srgbClr val="0070C0"/>
                </a:solidFill>
                <a:latin typeface="Arial" pitchFamily="34" charset="0"/>
                <a:cs typeface="Arial" pitchFamily="34" charset="0"/>
              </a:rPr>
              <a:t>TYT</a:t>
            </a:r>
            <a:r>
              <a:rPr lang="vi-VN" sz="4600" b="1" i="1" dirty="0">
                <a:solidFill>
                  <a:srgbClr val="0070C0"/>
                </a:solidFill>
                <a:latin typeface="Arial" pitchFamily="34" charset="0"/>
                <a:cs typeface="Arial" pitchFamily="34" charset="0"/>
              </a:rPr>
              <a:t> cấp huyện nơi NLĐ đang lưu trú để </a:t>
            </a:r>
            <a:r>
              <a:rPr lang="en-US" sz="4600" b="1" i="1" dirty="0" err="1">
                <a:solidFill>
                  <a:srgbClr val="0070C0"/>
                </a:solidFill>
                <a:latin typeface="Arial" pitchFamily="34" charset="0"/>
                <a:cs typeface="Arial" pitchFamily="34" charset="0"/>
              </a:rPr>
              <a:t>xử</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trí</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theo</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quy</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định</a:t>
            </a:r>
            <a:endParaRPr lang="en-US" sz="4600" b="1" i="1" dirty="0">
              <a:solidFill>
                <a:srgbClr val="0070C0"/>
              </a:solidFill>
              <a:latin typeface="Arial" pitchFamily="34" charset="0"/>
              <a:cs typeface="Arial" pitchFamily="34" charset="0"/>
            </a:endParaRPr>
          </a:p>
          <a:p>
            <a:pPr algn="just">
              <a:spcBef>
                <a:spcPts val="600"/>
              </a:spcBef>
              <a:buFont typeface="Wingdings" pitchFamily="2" charset="2"/>
              <a:buChar char="§"/>
            </a:pPr>
            <a:r>
              <a:rPr lang="en-US" sz="4600" b="1" i="1" dirty="0">
                <a:solidFill>
                  <a:srgbClr val="FF0000"/>
                </a:solidFill>
                <a:latin typeface="Arial" pitchFamily="34" charset="0"/>
                <a:cs typeface="Arial" pitchFamily="34" charset="0"/>
              </a:rPr>
              <a:t>T</a:t>
            </a:r>
            <a:r>
              <a:rPr lang="vi-VN" sz="4600" b="1" i="1" dirty="0">
                <a:solidFill>
                  <a:srgbClr val="FF0000"/>
                </a:solidFill>
                <a:latin typeface="Arial" pitchFamily="34" charset="0"/>
                <a:cs typeface="Arial" pitchFamily="34" charset="0"/>
              </a:rPr>
              <a:t>hông báo </a:t>
            </a:r>
            <a:r>
              <a:rPr lang="vi-VN" sz="4600" b="1" i="1" dirty="0">
                <a:solidFill>
                  <a:srgbClr val="0070C0"/>
                </a:solidFill>
                <a:latin typeface="Arial" pitchFamily="34" charset="0"/>
                <a:cs typeface="Arial" pitchFamily="34" charset="0"/>
              </a:rPr>
              <a:t>cho các đối </a:t>
            </a:r>
            <a:r>
              <a:rPr lang="en-US" sz="4600" b="1" i="1" dirty="0" err="1">
                <a:solidFill>
                  <a:srgbClr val="0070C0"/>
                </a:solidFill>
                <a:latin typeface="Arial" pitchFamily="34" charset="0"/>
                <a:cs typeface="Arial" pitchFamily="34" charset="0"/>
              </a:rPr>
              <a:t>tượng</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này</a:t>
            </a:r>
            <a:r>
              <a:rPr lang="en-US" sz="4600" b="1" i="1" dirty="0">
                <a:solidFill>
                  <a:srgbClr val="0070C0"/>
                </a:solidFill>
                <a:latin typeface="Arial" pitchFamily="34" charset="0"/>
                <a:cs typeface="Arial" pitchFamily="34" charset="0"/>
              </a:rPr>
              <a:t> </a:t>
            </a:r>
            <a:r>
              <a:rPr lang="en-US" sz="4600" b="1" i="1" dirty="0">
                <a:solidFill>
                  <a:srgbClr val="FF0000"/>
                </a:solidFill>
                <a:latin typeface="Arial" pitchFamily="34" charset="0"/>
                <a:cs typeface="Arial" pitchFamily="34" charset="0"/>
              </a:rPr>
              <a:t>ở </a:t>
            </a:r>
            <a:r>
              <a:rPr lang="en-US" sz="4600" b="1" i="1" dirty="0" err="1">
                <a:solidFill>
                  <a:srgbClr val="FF0000"/>
                </a:solidFill>
                <a:latin typeface="Arial" pitchFamily="34" charset="0"/>
                <a:cs typeface="Arial" pitchFamily="34" charset="0"/>
              </a:rPr>
              <a:t>yên</a:t>
            </a:r>
            <a:r>
              <a:rPr lang="en-US" sz="4600" b="1" i="1" dirty="0">
                <a:solidFill>
                  <a:srgbClr val="FF0000"/>
                </a:solidFill>
                <a:latin typeface="Arial" pitchFamily="34" charset="0"/>
                <a:cs typeface="Arial" pitchFamily="34" charset="0"/>
              </a:rPr>
              <a:t> </a:t>
            </a:r>
            <a:r>
              <a:rPr lang="en-US" sz="4600" b="1" i="1" dirty="0" err="1">
                <a:solidFill>
                  <a:srgbClr val="FF0000"/>
                </a:solidFill>
                <a:latin typeface="Arial" pitchFamily="34" charset="0"/>
                <a:cs typeface="Arial" pitchFamily="34" charset="0"/>
              </a:rPr>
              <a:t>tại</a:t>
            </a:r>
            <a:r>
              <a:rPr lang="en-US" sz="4600" b="1" i="1" dirty="0">
                <a:solidFill>
                  <a:srgbClr val="FF0000"/>
                </a:solidFill>
                <a:latin typeface="Arial" pitchFamily="34" charset="0"/>
                <a:cs typeface="Arial" pitchFamily="34" charset="0"/>
              </a:rPr>
              <a:t> </a:t>
            </a:r>
            <a:r>
              <a:rPr lang="en-US" sz="4600" b="1" i="1" dirty="0" err="1">
                <a:solidFill>
                  <a:srgbClr val="FF0000"/>
                </a:solidFill>
                <a:latin typeface="Arial" pitchFamily="34" charset="0"/>
                <a:cs typeface="Arial" pitchFamily="34" charset="0"/>
              </a:rPr>
              <a:t>nh</a:t>
            </a:r>
            <a:r>
              <a:rPr lang="vi-VN" sz="4600" b="1" i="1" dirty="0">
                <a:solidFill>
                  <a:srgbClr val="FF0000"/>
                </a:solidFill>
                <a:latin typeface="Arial" pitchFamily="34" charset="0"/>
                <a:cs typeface="Arial" pitchFamily="34" charset="0"/>
              </a:rPr>
              <a:t>à/nơi lưu trú</a:t>
            </a:r>
            <a:r>
              <a:rPr lang="vi-VN" sz="4600" b="1" i="1" dirty="0">
                <a:solidFill>
                  <a:srgbClr val="0070C0"/>
                </a:solidFill>
                <a:latin typeface="Arial" pitchFamily="34" charset="0"/>
                <a:cs typeface="Arial" pitchFamily="34" charset="0"/>
              </a:rPr>
              <a:t> </a:t>
            </a:r>
            <a:r>
              <a:rPr lang="en-US" sz="4600" i="1" dirty="0">
                <a:solidFill>
                  <a:srgbClr val="FF0000"/>
                </a:solidFill>
                <a:latin typeface="Arial" pitchFamily="34" charset="0"/>
                <a:cs typeface="Arial" pitchFamily="34" charset="0"/>
              </a:rPr>
              <a:t>(P</a:t>
            </a:r>
            <a:r>
              <a:rPr lang="vi-VN" sz="4600" i="1" dirty="0">
                <a:solidFill>
                  <a:srgbClr val="FF0000"/>
                </a:solidFill>
                <a:latin typeface="Arial" pitchFamily="34" charset="0"/>
                <a:cs typeface="Arial" pitchFamily="34" charset="0"/>
              </a:rPr>
              <a:t>hối hợp với cơ quan y tế</a:t>
            </a:r>
            <a:r>
              <a:rPr lang="en-US" sz="4600" i="1" dirty="0">
                <a:solidFill>
                  <a:srgbClr val="FF0000"/>
                </a:solidFill>
                <a:latin typeface="Arial" pitchFamily="34" charset="0"/>
                <a:cs typeface="Arial" pitchFamily="34" charset="0"/>
              </a:rPr>
              <a:t>)</a:t>
            </a:r>
            <a:r>
              <a:rPr lang="vi-VN" sz="4600" i="1" dirty="0">
                <a:solidFill>
                  <a:srgbClr val="FF0000"/>
                </a:solidFill>
                <a:latin typeface="Arial" pitchFamily="34" charset="0"/>
                <a:cs typeface="Arial" pitchFamily="34" charset="0"/>
              </a:rPr>
              <a:t> </a:t>
            </a:r>
            <a:endParaRPr lang="en-US" sz="4600" i="1" dirty="0">
              <a:solidFill>
                <a:srgbClr val="FF0000"/>
              </a:solidFill>
              <a:latin typeface="Arial" pitchFamily="34" charset="0"/>
              <a:cs typeface="Arial" pitchFamily="34" charset="0"/>
            </a:endParaRPr>
          </a:p>
          <a:p>
            <a:pPr algn="just">
              <a:spcBef>
                <a:spcPts val="600"/>
              </a:spcBef>
              <a:buFont typeface="Wingdings" pitchFamily="2" charset="2"/>
              <a:buChar char="§"/>
            </a:pPr>
            <a:r>
              <a:rPr lang="en-US" sz="4600" b="1" i="1" dirty="0" err="1">
                <a:solidFill>
                  <a:srgbClr val="0070C0"/>
                </a:solidFill>
                <a:latin typeface="Arial" pitchFamily="34" charset="0"/>
                <a:cs typeface="Arial" pitchFamily="34" charset="0"/>
              </a:rPr>
              <a:t>Thực</a:t>
            </a:r>
            <a:r>
              <a:rPr lang="en-US" sz="4600" b="1" i="1" dirty="0">
                <a:solidFill>
                  <a:srgbClr val="0070C0"/>
                </a:solidFill>
                <a:latin typeface="Arial" pitchFamily="34" charset="0"/>
                <a:cs typeface="Arial" pitchFamily="34" charset="0"/>
              </a:rPr>
              <a:t> </a:t>
            </a:r>
            <a:r>
              <a:rPr lang="en-US" sz="4600" b="1" i="1" dirty="0" err="1">
                <a:solidFill>
                  <a:srgbClr val="0070C0"/>
                </a:solidFill>
                <a:latin typeface="Arial" pitchFamily="34" charset="0"/>
                <a:cs typeface="Arial" pitchFamily="34" charset="0"/>
              </a:rPr>
              <a:t>hiện</a:t>
            </a:r>
            <a:r>
              <a:rPr lang="en-US" sz="4600" b="1" i="1" dirty="0">
                <a:solidFill>
                  <a:srgbClr val="0070C0"/>
                </a:solidFill>
                <a:latin typeface="Arial" pitchFamily="34" charset="0"/>
                <a:cs typeface="Arial" pitchFamily="34" charset="0"/>
              </a:rPr>
              <a:t> </a:t>
            </a:r>
            <a:r>
              <a:rPr lang="vi-VN" sz="4600" b="1" i="1" dirty="0">
                <a:solidFill>
                  <a:srgbClr val="FF0000"/>
                </a:solidFill>
                <a:latin typeface="Arial" pitchFamily="34" charset="0"/>
                <a:cs typeface="Arial" pitchFamily="34" charset="0"/>
              </a:rPr>
              <a:t>khai báo y tế </a:t>
            </a:r>
            <a:r>
              <a:rPr lang="vi-VN" sz="4600" b="1" i="1" dirty="0">
                <a:solidFill>
                  <a:srgbClr val="0070C0"/>
                </a:solidFill>
                <a:latin typeface="Arial" pitchFamily="34" charset="0"/>
                <a:cs typeface="Arial" pitchFamily="34" charset="0"/>
              </a:rPr>
              <a:t>và các biện pháp </a:t>
            </a:r>
            <a:r>
              <a:rPr lang="en-US" sz="4600" b="1" i="1" dirty="0">
                <a:solidFill>
                  <a:srgbClr val="0070C0"/>
                </a:solidFill>
                <a:latin typeface="Arial" pitchFamily="34" charset="0"/>
                <a:cs typeface="Arial" pitchFamily="34" charset="0"/>
              </a:rPr>
              <a:t>PCD </a:t>
            </a:r>
            <a:r>
              <a:rPr lang="vi-VN" sz="4600" b="1" i="1" dirty="0">
                <a:solidFill>
                  <a:srgbClr val="0070C0"/>
                </a:solidFill>
                <a:latin typeface="Arial" pitchFamily="34" charset="0"/>
                <a:cs typeface="Arial" pitchFamily="34" charset="0"/>
              </a:rPr>
              <a:t>theo yêu cầu của cơ quan y tế</a:t>
            </a:r>
            <a:r>
              <a:rPr lang="en-US" sz="4600" b="1" i="1" dirty="0">
                <a:solidFill>
                  <a:srgbClr val="0070C0"/>
                </a:solidFill>
                <a:latin typeface="Arial" pitchFamily="34" charset="0"/>
                <a:cs typeface="Arial" pitchFamily="34" charset="0"/>
              </a:rPr>
              <a:t> </a:t>
            </a:r>
            <a:r>
              <a:rPr lang="en-US" sz="4600" b="1" i="1" dirty="0">
                <a:solidFill>
                  <a:srgbClr val="FF0000"/>
                </a:solidFill>
                <a:latin typeface="Arial" pitchFamily="34" charset="0"/>
                <a:cs typeface="Arial" pitchFamily="34" charset="0"/>
              </a:rPr>
              <a:t>-</a:t>
            </a:r>
            <a:r>
              <a:rPr lang="en-US" sz="4600" b="1" i="1" dirty="0">
                <a:solidFill>
                  <a:srgbClr val="0070C0"/>
                </a:solidFill>
                <a:latin typeface="Arial" pitchFamily="34" charset="0"/>
                <a:cs typeface="Arial" pitchFamily="34" charset="0"/>
              </a:rPr>
              <a:t> </a:t>
            </a:r>
            <a:r>
              <a:rPr lang="en-US" sz="4600" b="1" i="1" dirty="0">
                <a:solidFill>
                  <a:srgbClr val="FF0000"/>
                </a:solidFill>
                <a:latin typeface="Arial" pitchFamily="34" charset="0"/>
                <a:cs typeface="Arial" pitchFamily="34" charset="0"/>
              </a:rPr>
              <a:t>5K</a:t>
            </a:r>
          </a:p>
          <a:p>
            <a:pPr algn="just">
              <a:spcBef>
                <a:spcPts val="600"/>
              </a:spcBef>
              <a:buFont typeface="Wingdings" pitchFamily="2" charset="2"/>
              <a:buChar char="§"/>
            </a:pPr>
            <a:r>
              <a:rPr lang="vi-VN" sz="4600" b="1" i="1" dirty="0">
                <a:solidFill>
                  <a:srgbClr val="0070C0"/>
                </a:solidFill>
                <a:latin typeface="Arial" pitchFamily="34" charset="0"/>
                <a:cs typeface="Arial" pitchFamily="34" charset="0"/>
              </a:rPr>
              <a:t>Phối hợp Sở Y tế, Trung tâm </a:t>
            </a:r>
            <a:r>
              <a:rPr lang="en-US" sz="4600" b="1" i="1" dirty="0">
                <a:solidFill>
                  <a:srgbClr val="0070C0"/>
                </a:solidFill>
                <a:latin typeface="Arial" pitchFamily="34" charset="0"/>
                <a:cs typeface="Arial" pitchFamily="34" charset="0"/>
              </a:rPr>
              <a:t>CDC</a:t>
            </a:r>
            <a:r>
              <a:rPr lang="vi-VN" sz="4600" b="1" i="1" dirty="0">
                <a:solidFill>
                  <a:srgbClr val="0070C0"/>
                </a:solidFill>
                <a:latin typeface="Arial" pitchFamily="34" charset="0"/>
                <a:cs typeface="Arial" pitchFamily="34" charset="0"/>
              </a:rPr>
              <a:t> triển khai </a:t>
            </a:r>
            <a:r>
              <a:rPr lang="vi-VN" sz="4600" b="1" i="1" dirty="0">
                <a:solidFill>
                  <a:srgbClr val="FF0000"/>
                </a:solidFill>
                <a:latin typeface="Arial" pitchFamily="34" charset="0"/>
                <a:cs typeface="Arial" pitchFamily="34" charset="0"/>
              </a:rPr>
              <a:t>lấy mẫu xét nghiệm </a:t>
            </a:r>
            <a:r>
              <a:rPr lang="vi-VN" sz="4600" b="1" i="1" dirty="0">
                <a:solidFill>
                  <a:srgbClr val="0070C0"/>
                </a:solidFill>
                <a:latin typeface="Arial" pitchFamily="34" charset="0"/>
                <a:cs typeface="Arial" pitchFamily="34" charset="0"/>
              </a:rPr>
              <a:t>cho NLĐ theo nguy cơ.</a:t>
            </a:r>
            <a:endParaRPr lang="en-US" sz="4600" b="1" i="1" dirty="0">
              <a:solidFill>
                <a:srgbClr val="0070C0"/>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24</a:t>
            </a:fld>
            <a:endParaRPr lang="en-US"/>
          </a:p>
        </p:txBody>
      </p:sp>
    </p:spTree>
    <p:extLst>
      <p:ext uri="{BB962C8B-B14F-4D97-AF65-F5344CB8AC3E}">
        <p14:creationId xmlns:p14="http://schemas.microsoft.com/office/powerpoint/2010/main" val="2371246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00150" y="168322"/>
            <a:ext cx="6515100" cy="1050878"/>
          </a:xfrm>
        </p:spPr>
        <p:style>
          <a:lnRef idx="1">
            <a:schemeClr val="accent4"/>
          </a:lnRef>
          <a:fillRef idx="2">
            <a:schemeClr val="accent4"/>
          </a:fillRef>
          <a:effectRef idx="1">
            <a:schemeClr val="accent4"/>
          </a:effectRef>
          <a:fontRef idx="minor">
            <a:schemeClr val="dk1"/>
          </a:fontRef>
        </p:style>
        <p:txBody>
          <a:bodyPr>
            <a:normAutofit/>
          </a:bodyPr>
          <a:lstStyle/>
          <a:p>
            <a:pPr algn="l"/>
            <a:r>
              <a:rPr lang="en-US" sz="4000" b="1" i="1" dirty="0" err="1" smtClean="0">
                <a:solidFill>
                  <a:srgbClr val="00B050"/>
                </a:solidFill>
                <a:latin typeface="Arial" pitchFamily="34" charset="0"/>
                <a:cs typeface="Arial" pitchFamily="34" charset="0"/>
              </a:rPr>
              <a:t>Một</a:t>
            </a:r>
            <a:r>
              <a:rPr lang="en-US" sz="4000" b="1" i="1" dirty="0" smtClean="0">
                <a:solidFill>
                  <a:srgbClr val="00B050"/>
                </a:solidFill>
                <a:latin typeface="Arial" pitchFamily="34" charset="0"/>
                <a:cs typeface="Arial" pitchFamily="34" charset="0"/>
              </a:rPr>
              <a:t> </a:t>
            </a:r>
            <a:r>
              <a:rPr lang="en-US" sz="4000" b="1" i="1" dirty="0" err="1" smtClean="0">
                <a:solidFill>
                  <a:srgbClr val="00B050"/>
                </a:solidFill>
                <a:latin typeface="Arial" pitchFamily="34" charset="0"/>
                <a:cs typeface="Arial" pitchFamily="34" charset="0"/>
              </a:rPr>
              <a:t>số</a:t>
            </a:r>
            <a:r>
              <a:rPr lang="en-US" sz="4000" b="1" i="1" dirty="0" smtClean="0">
                <a:solidFill>
                  <a:srgbClr val="00B050"/>
                </a:solidFill>
                <a:latin typeface="Arial" pitchFamily="34" charset="0"/>
                <a:cs typeface="Arial" pitchFamily="34" charset="0"/>
              </a:rPr>
              <a:t> </a:t>
            </a:r>
            <a:r>
              <a:rPr lang="en-US" sz="4000" b="1" i="1" dirty="0" err="1" smtClean="0">
                <a:solidFill>
                  <a:srgbClr val="00B050"/>
                </a:solidFill>
                <a:latin typeface="Arial" pitchFamily="34" charset="0"/>
                <a:cs typeface="Arial" pitchFamily="34" charset="0"/>
              </a:rPr>
              <a:t>lưu</a:t>
            </a:r>
            <a:r>
              <a:rPr lang="en-US" sz="4000" b="1" i="1" dirty="0" smtClean="0">
                <a:solidFill>
                  <a:srgbClr val="00B050"/>
                </a:solidFill>
                <a:latin typeface="Arial" pitchFamily="34" charset="0"/>
                <a:cs typeface="Arial" pitchFamily="34" charset="0"/>
              </a:rPr>
              <a:t> ý:</a:t>
            </a:r>
            <a:endParaRPr lang="en-US" sz="4000" dirty="0">
              <a:solidFill>
                <a:srgbClr val="00B050"/>
              </a:solidFill>
              <a:latin typeface="Arial" pitchFamily="34" charset="0"/>
              <a:cs typeface="Arial" pitchFamily="34" charset="0"/>
            </a:endParaRPr>
          </a:p>
        </p:txBody>
      </p:sp>
      <p:sp>
        <p:nvSpPr>
          <p:cNvPr id="3" name="Content Placeholder 2"/>
          <p:cNvSpPr>
            <a:spLocks noGrp="1"/>
          </p:cNvSpPr>
          <p:nvPr>
            <p:ph sz="quarter" idx="1"/>
          </p:nvPr>
        </p:nvSpPr>
        <p:spPr>
          <a:xfrm>
            <a:off x="457200" y="1428750"/>
            <a:ext cx="8305799" cy="5048250"/>
          </a:xfrm>
        </p:spPr>
        <p:txBody>
          <a:bodyPr>
            <a:noAutofit/>
          </a:bodyPr>
          <a:lstStyle/>
          <a:p>
            <a:pPr marL="0" indent="0" algn="just">
              <a:spcBef>
                <a:spcPts val="600"/>
              </a:spcBef>
              <a:spcAft>
                <a:spcPts val="600"/>
              </a:spcAft>
              <a:buNone/>
            </a:pPr>
            <a:r>
              <a:rPr lang="vi-VN" sz="3200" dirty="0" smtClean="0">
                <a:latin typeface="Arial" pitchFamily="34" charset="0"/>
                <a:cs typeface="Arial" pitchFamily="34" charset="0"/>
              </a:rPr>
              <a:t>- </a:t>
            </a:r>
            <a:r>
              <a:rPr lang="vi-VN" sz="3200" b="1" dirty="0">
                <a:solidFill>
                  <a:srgbClr val="0070C0"/>
                </a:solidFill>
                <a:latin typeface="Arial" pitchFamily="34" charset="0"/>
                <a:cs typeface="Arial" pitchFamily="34" charset="0"/>
              </a:rPr>
              <a:t>Đánh giá mối liên quan dịch tễ của các phân </a:t>
            </a:r>
            <a:r>
              <a:rPr lang="vi-VN" sz="3200" b="1" dirty="0" smtClean="0">
                <a:solidFill>
                  <a:srgbClr val="0070C0"/>
                </a:solidFill>
                <a:latin typeface="Arial" pitchFamily="34" charset="0"/>
                <a:cs typeface="Arial" pitchFamily="34" charset="0"/>
              </a:rPr>
              <a:t>xưởng</a:t>
            </a:r>
            <a:r>
              <a:rPr lang="en-US" sz="3200" b="1" dirty="0" smtClean="0">
                <a:solidFill>
                  <a:srgbClr val="0070C0"/>
                </a:solidFill>
                <a:latin typeface="Arial" pitchFamily="34" charset="0"/>
                <a:cs typeface="Arial" pitchFamily="34" charset="0"/>
              </a:rPr>
              <a:t> </a:t>
            </a:r>
            <a:r>
              <a:rPr lang="vi-VN" sz="3200" b="1" dirty="0" smtClean="0">
                <a:solidFill>
                  <a:srgbClr val="0070C0"/>
                </a:solidFill>
                <a:latin typeface="Arial" pitchFamily="34" charset="0"/>
                <a:cs typeface="Arial" pitchFamily="34" charset="0"/>
              </a:rPr>
              <a:t>/</a:t>
            </a:r>
            <a:r>
              <a:rPr lang="vi-VN" sz="3200" b="1" dirty="0">
                <a:solidFill>
                  <a:srgbClr val="0070C0"/>
                </a:solidFill>
                <a:latin typeface="Arial" pitchFamily="34" charset="0"/>
                <a:cs typeface="Arial" pitchFamily="34" charset="0"/>
              </a:rPr>
              <a:t>dây chuyền sản xuấ</a:t>
            </a:r>
            <a:r>
              <a:rPr lang="en-US" sz="3200" b="1" dirty="0" smtClean="0">
                <a:solidFill>
                  <a:srgbClr val="0070C0"/>
                </a:solidFill>
                <a:latin typeface="Arial" pitchFamily="34" charset="0"/>
                <a:cs typeface="Arial" pitchFamily="34" charset="0"/>
              </a:rPr>
              <a:t>t/ </a:t>
            </a:r>
            <a:r>
              <a:rPr lang="vi-VN" sz="3200" b="1" dirty="0" smtClean="0">
                <a:solidFill>
                  <a:srgbClr val="0070C0"/>
                </a:solidFill>
                <a:latin typeface="Arial" pitchFamily="34" charset="0"/>
                <a:cs typeface="Arial" pitchFamily="34" charset="0"/>
              </a:rPr>
              <a:t>tổ </a:t>
            </a:r>
            <a:r>
              <a:rPr lang="vi-VN" sz="3200" b="1" dirty="0">
                <a:solidFill>
                  <a:srgbClr val="0070C0"/>
                </a:solidFill>
                <a:latin typeface="Arial" pitchFamily="34" charset="0"/>
                <a:cs typeface="Arial" pitchFamily="34" charset="0"/>
              </a:rPr>
              <a:t>sản xuấ</a:t>
            </a:r>
            <a:r>
              <a:rPr lang="en-US" sz="3200" b="1" dirty="0">
                <a:solidFill>
                  <a:srgbClr val="0070C0"/>
                </a:solidFill>
                <a:latin typeface="Arial" pitchFamily="34" charset="0"/>
                <a:cs typeface="Arial" pitchFamily="34" charset="0"/>
              </a:rPr>
              <a:t>t</a:t>
            </a:r>
            <a:r>
              <a:rPr lang="en-US" sz="3200" b="1" dirty="0" smtClean="0">
                <a:solidFill>
                  <a:srgbClr val="0070C0"/>
                </a:solidFill>
                <a:latin typeface="Arial" pitchFamily="34" charset="0"/>
                <a:cs typeface="Arial" pitchFamily="34" charset="0"/>
              </a:rPr>
              <a:t>/ </a:t>
            </a:r>
            <a:r>
              <a:rPr lang="vi-VN" sz="3200" b="1" dirty="0" smtClean="0">
                <a:solidFill>
                  <a:srgbClr val="0070C0"/>
                </a:solidFill>
                <a:latin typeface="Arial" pitchFamily="34" charset="0"/>
                <a:cs typeface="Arial" pitchFamily="34" charset="0"/>
              </a:rPr>
              <a:t>khu </a:t>
            </a:r>
            <a:r>
              <a:rPr lang="vi-VN" sz="3200" b="1" dirty="0">
                <a:solidFill>
                  <a:srgbClr val="0070C0"/>
                </a:solidFill>
                <a:latin typeface="Arial" pitchFamily="34" charset="0"/>
                <a:cs typeface="Arial" pitchFamily="34" charset="0"/>
              </a:rPr>
              <a:t>vực sản xuấ</a:t>
            </a:r>
            <a:r>
              <a:rPr lang="en-US" sz="3200" b="1" dirty="0">
                <a:solidFill>
                  <a:srgbClr val="0070C0"/>
                </a:solidFill>
                <a:latin typeface="Arial" pitchFamily="34" charset="0"/>
                <a:cs typeface="Arial" pitchFamily="34" charset="0"/>
              </a:rPr>
              <a:t>t</a:t>
            </a:r>
            <a:r>
              <a:rPr lang="en-US" sz="3200" b="1" dirty="0" smtClean="0">
                <a:solidFill>
                  <a:srgbClr val="0070C0"/>
                </a:solidFill>
                <a:latin typeface="Arial" pitchFamily="34" charset="0"/>
                <a:cs typeface="Arial" pitchFamily="34" charset="0"/>
              </a:rPr>
              <a:t>/ </a:t>
            </a:r>
            <a:r>
              <a:rPr lang="vi-VN" sz="3200" b="1" dirty="0" smtClean="0">
                <a:solidFill>
                  <a:srgbClr val="0070C0"/>
                </a:solidFill>
                <a:latin typeface="Arial" pitchFamily="34" charset="0"/>
                <a:cs typeface="Arial" pitchFamily="34" charset="0"/>
              </a:rPr>
              <a:t>vị </a:t>
            </a:r>
            <a:r>
              <a:rPr lang="vi-VN" sz="3200" b="1" dirty="0">
                <a:solidFill>
                  <a:srgbClr val="0070C0"/>
                </a:solidFill>
                <a:latin typeface="Arial" pitchFamily="34" charset="0"/>
                <a:cs typeface="Arial" pitchFamily="34" charset="0"/>
              </a:rPr>
              <a:t>trí làm việc</a:t>
            </a:r>
            <a:r>
              <a:rPr lang="vi-VN" sz="3200" b="1" i="1" dirty="0">
                <a:solidFill>
                  <a:srgbClr val="0070C0"/>
                </a:solidFill>
                <a:latin typeface="Arial" pitchFamily="34" charset="0"/>
                <a:cs typeface="Arial" pitchFamily="34" charset="0"/>
              </a:rPr>
              <a:t> </a:t>
            </a:r>
            <a:r>
              <a:rPr lang="vi-VN" sz="3200" b="1" i="1" dirty="0">
                <a:solidFill>
                  <a:srgbClr val="FF0000"/>
                </a:solidFill>
                <a:latin typeface="Arial" pitchFamily="34" charset="0"/>
                <a:cs typeface="Arial" pitchFamily="34" charset="0"/>
              </a:rPr>
              <a:t>khác với khu vực có F0</a:t>
            </a:r>
            <a:r>
              <a:rPr lang="vi-VN" sz="3200" b="1" i="1" dirty="0">
                <a:solidFill>
                  <a:srgbClr val="0070C0"/>
                </a:solidFill>
                <a:latin typeface="Arial" pitchFamily="34" charset="0"/>
                <a:cs typeface="Arial" pitchFamily="34" charset="0"/>
              </a:rPr>
              <a:t>:</a:t>
            </a:r>
            <a:endParaRPr lang="en-US" sz="3200" b="1" i="1" dirty="0">
              <a:solidFill>
                <a:srgbClr val="0070C0"/>
              </a:solidFill>
              <a:latin typeface="Arial" pitchFamily="34" charset="0"/>
              <a:cs typeface="Arial" pitchFamily="34" charset="0"/>
            </a:endParaRPr>
          </a:p>
          <a:p>
            <a:pPr marL="514350" indent="-514350" algn="just">
              <a:spcBef>
                <a:spcPts val="600"/>
              </a:spcBef>
              <a:spcAft>
                <a:spcPts val="600"/>
              </a:spcAft>
              <a:buClr>
                <a:srgbClr val="FF0000"/>
              </a:buClr>
              <a:buSzPct val="90000"/>
              <a:buFont typeface="+mj-lt"/>
              <a:buAutoNum type="arabicPeriod"/>
            </a:pPr>
            <a:r>
              <a:rPr lang="vi-VN" sz="3200" b="1" dirty="0">
                <a:solidFill>
                  <a:srgbClr val="FF0000"/>
                </a:solidFill>
                <a:latin typeface="Arial" pitchFamily="34" charset="0"/>
                <a:cs typeface="Arial" pitchFamily="34" charset="0"/>
              </a:rPr>
              <a:t>Nếu không có mối liên quan dịch tễ với khu vực có F0</a:t>
            </a:r>
            <a:r>
              <a:rPr lang="en-US" sz="3200" b="1" dirty="0">
                <a:solidFill>
                  <a:srgbClr val="FF0000"/>
                </a:solidFill>
                <a:latin typeface="Arial" pitchFamily="34" charset="0"/>
                <a:cs typeface="Arial" pitchFamily="34" charset="0"/>
              </a:rPr>
              <a:t>:</a:t>
            </a:r>
          </a:p>
          <a:p>
            <a:pPr lvl="1" algn="just">
              <a:spcBef>
                <a:spcPts val="600"/>
              </a:spcBef>
              <a:spcAft>
                <a:spcPts val="600"/>
              </a:spcAft>
              <a:buClr>
                <a:srgbClr val="FF0000"/>
              </a:buClr>
              <a:buSzPct val="90000"/>
              <a:buFont typeface="Wingdings" pitchFamily="2" charset="2"/>
              <a:buChar char="Ø"/>
            </a:pPr>
            <a:r>
              <a:rPr lang="en-US" sz="2800" b="1" i="1" dirty="0">
                <a:solidFill>
                  <a:srgbClr val="0070C0"/>
                </a:solidFill>
                <a:latin typeface="Arial" pitchFamily="34" charset="0"/>
                <a:cs typeface="Arial" pitchFamily="34" charset="0"/>
              </a:rPr>
              <a:t>T</a:t>
            </a:r>
            <a:r>
              <a:rPr lang="vi-VN" sz="2800" b="1" i="1" dirty="0">
                <a:solidFill>
                  <a:srgbClr val="0070C0"/>
                </a:solidFill>
                <a:latin typeface="Arial" pitchFamily="34" charset="0"/>
                <a:cs typeface="Arial" pitchFamily="34" charset="0"/>
              </a:rPr>
              <a:t>iếp tục rà soát kỹ để phát hiện F1. </a:t>
            </a:r>
            <a:endParaRPr lang="en-US" sz="2800" b="1" i="1" dirty="0">
              <a:solidFill>
                <a:srgbClr val="0070C0"/>
              </a:solidFill>
              <a:latin typeface="Arial" pitchFamily="34" charset="0"/>
              <a:cs typeface="Arial" pitchFamily="34" charset="0"/>
            </a:endParaRPr>
          </a:p>
          <a:p>
            <a:pPr lvl="1" algn="just">
              <a:spcBef>
                <a:spcPts val="600"/>
              </a:spcBef>
              <a:spcAft>
                <a:spcPts val="600"/>
              </a:spcAft>
              <a:buClr>
                <a:srgbClr val="FF0000"/>
              </a:buClr>
              <a:buSzPct val="90000"/>
              <a:buFont typeface="Wingdings" pitchFamily="2" charset="2"/>
              <a:buChar char="Ø"/>
            </a:pPr>
            <a:r>
              <a:rPr lang="vi-VN" sz="2800" b="1" i="1" dirty="0">
                <a:solidFill>
                  <a:srgbClr val="0070C0"/>
                </a:solidFill>
                <a:latin typeface="Arial" pitchFamily="34" charset="0"/>
                <a:cs typeface="Arial" pitchFamily="34" charset="0"/>
              </a:rPr>
              <a:t>N</a:t>
            </a:r>
            <a:r>
              <a:rPr lang="en-US" sz="2800" b="1" i="1" dirty="0">
                <a:solidFill>
                  <a:srgbClr val="0070C0"/>
                </a:solidFill>
                <a:latin typeface="Arial" pitchFamily="34" charset="0"/>
                <a:cs typeface="Arial" pitchFamily="34" charset="0"/>
              </a:rPr>
              <a:t>ế</a:t>
            </a:r>
            <a:r>
              <a:rPr lang="vi-VN" sz="2800" b="1" i="1" dirty="0">
                <a:solidFill>
                  <a:srgbClr val="0070C0"/>
                </a:solidFill>
                <a:latin typeface="Arial" pitchFamily="34" charset="0"/>
                <a:cs typeface="Arial" pitchFamily="34" charset="0"/>
              </a:rPr>
              <a:t>u có F1 thì tách ra và đưa đi cách ly tập trung ngay.</a:t>
            </a:r>
            <a:endParaRPr lang="en-US" sz="3200" dirty="0">
              <a:latin typeface="Arial" pitchFamily="34" charset="0"/>
              <a:cs typeface="Arial" pitchFamily="34" charset="0"/>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25</a:t>
            </a:fld>
            <a:endParaRPr lang="en-US"/>
          </a:p>
        </p:txBody>
      </p:sp>
    </p:spTree>
    <p:extLst>
      <p:ext uri="{BB962C8B-B14F-4D97-AF65-F5344CB8AC3E}">
        <p14:creationId xmlns:p14="http://schemas.microsoft.com/office/powerpoint/2010/main" val="53049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00150" y="168322"/>
            <a:ext cx="6515100" cy="1050878"/>
          </a:xfrm>
        </p:spPr>
        <p:style>
          <a:lnRef idx="1">
            <a:schemeClr val="accent4"/>
          </a:lnRef>
          <a:fillRef idx="2">
            <a:schemeClr val="accent4"/>
          </a:fillRef>
          <a:effectRef idx="1">
            <a:schemeClr val="accent4"/>
          </a:effectRef>
          <a:fontRef idx="minor">
            <a:schemeClr val="dk1"/>
          </a:fontRef>
        </p:style>
        <p:txBody>
          <a:bodyPr>
            <a:normAutofit/>
          </a:bodyPr>
          <a:lstStyle/>
          <a:p>
            <a:pPr algn="l"/>
            <a:r>
              <a:rPr lang="en-US" sz="4000" b="1" i="1" dirty="0" err="1">
                <a:solidFill>
                  <a:srgbClr val="00B050"/>
                </a:solidFill>
                <a:latin typeface="Arial" pitchFamily="34" charset="0"/>
                <a:cs typeface="Arial" pitchFamily="34" charset="0"/>
              </a:rPr>
              <a:t>Một</a:t>
            </a:r>
            <a:r>
              <a:rPr lang="en-US" sz="4000" b="1" i="1" dirty="0">
                <a:solidFill>
                  <a:srgbClr val="00B050"/>
                </a:solidFill>
                <a:latin typeface="Arial" pitchFamily="34" charset="0"/>
                <a:cs typeface="Arial" pitchFamily="34" charset="0"/>
              </a:rPr>
              <a:t> </a:t>
            </a:r>
            <a:r>
              <a:rPr lang="en-US" sz="4000" b="1" i="1" dirty="0" err="1">
                <a:solidFill>
                  <a:srgbClr val="00B050"/>
                </a:solidFill>
                <a:latin typeface="Arial" pitchFamily="34" charset="0"/>
                <a:cs typeface="Arial" pitchFamily="34" charset="0"/>
              </a:rPr>
              <a:t>số</a:t>
            </a:r>
            <a:r>
              <a:rPr lang="en-US" sz="4000" b="1" i="1" dirty="0">
                <a:solidFill>
                  <a:srgbClr val="00B050"/>
                </a:solidFill>
                <a:latin typeface="Arial" pitchFamily="34" charset="0"/>
                <a:cs typeface="Arial" pitchFamily="34" charset="0"/>
              </a:rPr>
              <a:t> </a:t>
            </a:r>
            <a:r>
              <a:rPr lang="en-US" sz="4000" b="1" i="1" dirty="0" err="1">
                <a:solidFill>
                  <a:srgbClr val="00B050"/>
                </a:solidFill>
                <a:latin typeface="Arial" pitchFamily="34" charset="0"/>
                <a:cs typeface="Arial" pitchFamily="34" charset="0"/>
              </a:rPr>
              <a:t>lưu</a:t>
            </a:r>
            <a:r>
              <a:rPr lang="en-US" sz="4000" b="1" i="1" dirty="0">
                <a:solidFill>
                  <a:srgbClr val="00B050"/>
                </a:solidFill>
                <a:latin typeface="Arial" pitchFamily="34" charset="0"/>
                <a:cs typeface="Arial" pitchFamily="34" charset="0"/>
              </a:rPr>
              <a:t> ý:</a:t>
            </a:r>
            <a:endParaRPr lang="en-US" sz="40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304801" y="1295400"/>
            <a:ext cx="8534400" cy="5029200"/>
          </a:xfrm>
        </p:spPr>
        <p:txBody>
          <a:bodyPr>
            <a:noAutofit/>
          </a:bodyPr>
          <a:lstStyle/>
          <a:p>
            <a:pPr marL="514350" indent="-514350" algn="just">
              <a:spcBef>
                <a:spcPts val="600"/>
              </a:spcBef>
              <a:buClr>
                <a:srgbClr val="FF0000"/>
              </a:buClr>
              <a:buSzPct val="90000"/>
              <a:buFont typeface="+mj-lt"/>
              <a:buAutoNum type="arabicPeriod" startAt="2"/>
            </a:pPr>
            <a:r>
              <a:rPr lang="vi-VN" sz="2800" b="1" dirty="0">
                <a:solidFill>
                  <a:srgbClr val="FF0000"/>
                </a:solidFill>
                <a:latin typeface="Arial" pitchFamily="34" charset="0"/>
                <a:cs typeface="Arial" pitchFamily="34" charset="0"/>
              </a:rPr>
              <a:t>Nếu chỉ có mối liên quan dịch tễ với khu vực có F0</a:t>
            </a:r>
            <a:r>
              <a:rPr lang="en-US" sz="2800" b="1" dirty="0">
                <a:solidFill>
                  <a:srgbClr val="FF0000"/>
                </a:solidFill>
                <a:latin typeface="Arial" pitchFamily="34" charset="0"/>
                <a:cs typeface="Arial" pitchFamily="34" charset="0"/>
              </a:rPr>
              <a:t>:</a:t>
            </a:r>
          </a:p>
          <a:p>
            <a:pPr lvl="1" algn="just">
              <a:spcBef>
                <a:spcPts val="600"/>
              </a:spcBef>
              <a:buClr>
                <a:srgbClr val="FF0000"/>
              </a:buClr>
              <a:buSzPct val="90000"/>
              <a:buFont typeface="Wingdings" pitchFamily="2" charset="2"/>
              <a:buChar char="Ø"/>
            </a:pPr>
            <a:r>
              <a:rPr lang="en-US" sz="2800" b="1" i="1" dirty="0">
                <a:solidFill>
                  <a:srgbClr val="0070C0"/>
                </a:solidFill>
                <a:latin typeface="Arial" pitchFamily="34" charset="0"/>
                <a:cs typeface="Arial" pitchFamily="34" charset="0"/>
              </a:rPr>
              <a:t>P</a:t>
            </a:r>
            <a:r>
              <a:rPr lang="vi-VN" sz="2800" b="1" i="1" dirty="0">
                <a:solidFill>
                  <a:srgbClr val="0070C0"/>
                </a:solidFill>
                <a:latin typeface="Arial" pitchFamily="34" charset="0"/>
                <a:cs typeface="Arial" pitchFamily="34" charset="0"/>
              </a:rPr>
              <a:t>hối hợp với chính quyền địa phương quyết định cách ly tại nhà đối với tất cả NLĐ của các phân xưởng này theo quy định; </a:t>
            </a:r>
            <a:endParaRPr lang="en-US" sz="2800" b="1" i="1" dirty="0">
              <a:solidFill>
                <a:srgbClr val="0070C0"/>
              </a:solidFill>
              <a:latin typeface="Arial" pitchFamily="34" charset="0"/>
              <a:cs typeface="Arial" pitchFamily="34" charset="0"/>
            </a:endParaRPr>
          </a:p>
          <a:p>
            <a:pPr lvl="1" algn="just">
              <a:spcBef>
                <a:spcPts val="600"/>
              </a:spcBef>
              <a:buClr>
                <a:srgbClr val="FF0000"/>
              </a:buClr>
              <a:buSzPct val="90000"/>
              <a:buFont typeface="Wingdings" pitchFamily="2" charset="2"/>
              <a:buChar char="Ø"/>
            </a:pPr>
            <a:r>
              <a:rPr lang="vi-VN" sz="2800" b="1" i="1" dirty="0">
                <a:solidFill>
                  <a:srgbClr val="0070C0"/>
                </a:solidFill>
                <a:latin typeface="Arial" pitchFamily="34" charset="0"/>
                <a:cs typeface="Arial" pitchFamily="34" charset="0"/>
              </a:rPr>
              <a:t>Lấy mẫu xét nghiệm với người cách ly tại nhà để khoanh vùng.</a:t>
            </a:r>
            <a:endParaRPr lang="en-US" sz="2800" b="1" i="1" dirty="0">
              <a:solidFill>
                <a:srgbClr val="0070C0"/>
              </a:solidFill>
              <a:latin typeface="Arial" pitchFamily="34" charset="0"/>
              <a:cs typeface="Arial" pitchFamily="34" charset="0"/>
            </a:endParaRPr>
          </a:p>
          <a:p>
            <a:pPr marL="514350" indent="-514350" algn="just">
              <a:spcBef>
                <a:spcPts val="600"/>
              </a:spcBef>
              <a:buClr>
                <a:srgbClr val="FF0000"/>
              </a:buClr>
              <a:buSzPct val="90000"/>
              <a:buFont typeface="+mj-lt"/>
              <a:buAutoNum type="arabicPeriod" startAt="2"/>
            </a:pPr>
            <a:r>
              <a:rPr lang="vi-VN" sz="2800" b="1" dirty="0">
                <a:solidFill>
                  <a:srgbClr val="FF0000"/>
                </a:solidFill>
                <a:latin typeface="Arial" pitchFamily="34" charset="0"/>
                <a:cs typeface="Arial" pitchFamily="34" charset="0"/>
              </a:rPr>
              <a:t>Nếu có mối liên quan dịch tễ với khu vực có F0 và có nguy cơ lây lan rộng trong toàn bộ CSSXKD, KCN </a:t>
            </a:r>
            <a:r>
              <a:rPr lang="en-US" sz="3100" b="1" i="1" dirty="0">
                <a:solidFill>
                  <a:srgbClr val="0070C0"/>
                </a:solidFill>
                <a:latin typeface="Arial" pitchFamily="34" charset="0"/>
                <a:cs typeface="Arial" pitchFamily="34" charset="0"/>
              </a:rPr>
              <a:t>X</a:t>
            </a:r>
            <a:r>
              <a:rPr lang="vi-VN" sz="3100" b="1" i="1" dirty="0">
                <a:solidFill>
                  <a:srgbClr val="0070C0"/>
                </a:solidFill>
                <a:latin typeface="Arial" pitchFamily="34" charset="0"/>
                <a:cs typeface="Arial" pitchFamily="34" charset="0"/>
              </a:rPr>
              <a:t>ử lý như T</a:t>
            </a:r>
            <a:r>
              <a:rPr lang="en-US" sz="3100" b="1" i="1" dirty="0">
                <a:solidFill>
                  <a:srgbClr val="0070C0"/>
                </a:solidFill>
                <a:latin typeface="Arial" pitchFamily="34" charset="0"/>
                <a:cs typeface="Arial" pitchFamily="34" charset="0"/>
              </a:rPr>
              <a:t>ì</a:t>
            </a:r>
            <a:r>
              <a:rPr lang="vi-VN" sz="3100" b="1" i="1" dirty="0">
                <a:solidFill>
                  <a:srgbClr val="0070C0"/>
                </a:solidFill>
                <a:latin typeface="Arial" pitchFamily="34" charset="0"/>
                <a:cs typeface="Arial" pitchFamily="34" charset="0"/>
              </a:rPr>
              <a:t>nh huống </a:t>
            </a:r>
            <a:r>
              <a:rPr lang="vi-VN" sz="3100" b="1" i="1" dirty="0" smtClean="0">
                <a:solidFill>
                  <a:srgbClr val="0070C0"/>
                </a:solidFill>
                <a:latin typeface="Arial" pitchFamily="34" charset="0"/>
                <a:cs typeface="Arial" pitchFamily="34" charset="0"/>
              </a:rPr>
              <a:t>1</a:t>
            </a:r>
            <a:r>
              <a:rPr lang="en-US" sz="3100" b="1" i="1" dirty="0" smtClean="0">
                <a:solidFill>
                  <a:srgbClr val="0070C0"/>
                </a:solidFill>
                <a:latin typeface="Arial" pitchFamily="34" charset="0"/>
                <a:cs typeface="Arial" pitchFamily="34" charset="0"/>
              </a:rPr>
              <a:t> </a:t>
            </a:r>
            <a:r>
              <a:rPr lang="en-US" sz="3100" b="1" i="1" dirty="0" err="1" smtClean="0">
                <a:solidFill>
                  <a:srgbClr val="0070C0"/>
                </a:solidFill>
                <a:latin typeface="Arial" pitchFamily="34" charset="0"/>
                <a:cs typeface="Arial" pitchFamily="34" charset="0"/>
              </a:rPr>
              <a:t>sau</a:t>
            </a:r>
            <a:r>
              <a:rPr lang="en-US" sz="3100" b="1" i="1" dirty="0" smtClean="0">
                <a:solidFill>
                  <a:srgbClr val="0070C0"/>
                </a:solidFill>
                <a:latin typeface="Arial" pitchFamily="34" charset="0"/>
                <a:cs typeface="Arial" pitchFamily="34" charset="0"/>
              </a:rPr>
              <a:t> </a:t>
            </a:r>
            <a:r>
              <a:rPr lang="en-US" sz="3100" b="1" i="1" dirty="0" err="1" smtClean="0">
                <a:solidFill>
                  <a:srgbClr val="0070C0"/>
                </a:solidFill>
                <a:latin typeface="Arial" pitchFamily="34" charset="0"/>
                <a:cs typeface="Arial" pitchFamily="34" charset="0"/>
              </a:rPr>
              <a:t>đây</a:t>
            </a:r>
            <a:r>
              <a:rPr lang="en-US" sz="3100" b="1" dirty="0" smtClean="0">
                <a:solidFill>
                  <a:srgbClr val="00B0F0"/>
                </a:solidFill>
                <a:latin typeface="Arial" pitchFamily="34" charset="0"/>
                <a:cs typeface="Arial" pitchFamily="34" charset="0"/>
              </a:rPr>
              <a:t>.</a:t>
            </a:r>
            <a:endParaRPr lang="en-US" sz="2800" b="1" i="1" dirty="0">
              <a:solidFill>
                <a:srgbClr val="0070C0"/>
              </a:solidFill>
              <a:latin typeface="Arial" pitchFamily="34" charset="0"/>
              <a:cs typeface="Arial" pitchFamily="34" charset="0"/>
            </a:endParaRPr>
          </a:p>
          <a:p>
            <a:pPr algn="just">
              <a:spcBef>
                <a:spcPts val="600"/>
              </a:spcBef>
            </a:pPr>
            <a:endParaRPr lang="en-US" sz="2800" dirty="0">
              <a:latin typeface="Arial" pitchFamily="34" charset="0"/>
              <a:cs typeface="Arial" pitchFamily="34" charset="0"/>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26</a:t>
            </a:fld>
            <a:endParaRPr lang="en-US"/>
          </a:p>
        </p:txBody>
      </p:sp>
    </p:spTree>
    <p:extLst>
      <p:ext uri="{BB962C8B-B14F-4D97-AF65-F5344CB8AC3E}">
        <p14:creationId xmlns:p14="http://schemas.microsoft.com/office/powerpoint/2010/main" val="1545718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00150" y="168322"/>
            <a:ext cx="6515100" cy="974678"/>
          </a:xfrm>
        </p:spPr>
        <p:style>
          <a:lnRef idx="1">
            <a:schemeClr val="accent3"/>
          </a:lnRef>
          <a:fillRef idx="2">
            <a:schemeClr val="accent3"/>
          </a:fillRef>
          <a:effectRef idx="1">
            <a:schemeClr val="accent3"/>
          </a:effectRef>
          <a:fontRef idx="minor">
            <a:schemeClr val="dk1"/>
          </a:fontRef>
        </p:style>
        <p:txBody>
          <a:bodyPr>
            <a:noAutofit/>
          </a:bodyPr>
          <a:lstStyle/>
          <a:p>
            <a:pPr algn="ctr">
              <a:spcBef>
                <a:spcPts val="0"/>
              </a:spcBef>
            </a:pPr>
            <a:r>
              <a:rPr lang="en-US" sz="2400" b="1" dirty="0">
                <a:solidFill>
                  <a:srgbClr val="7030A0"/>
                </a:solidFill>
                <a:latin typeface="Arial" pitchFamily="34" charset="0"/>
                <a:cs typeface="Arial" pitchFamily="34" charset="0"/>
              </a:rPr>
              <a:t>CÁC PHƯƠNG ÁN XỬ LÝ TÌNH HUỐNG </a:t>
            </a:r>
            <a:br>
              <a:rPr lang="en-US" sz="2400" b="1" dirty="0">
                <a:solidFill>
                  <a:srgbClr val="7030A0"/>
                </a:solidFill>
                <a:latin typeface="Arial" pitchFamily="34" charset="0"/>
                <a:cs typeface="Arial" pitchFamily="34" charset="0"/>
              </a:rPr>
            </a:br>
            <a:r>
              <a:rPr lang="en-US" sz="2400" b="1" dirty="0">
                <a:solidFill>
                  <a:srgbClr val="7030A0"/>
                </a:solidFill>
                <a:latin typeface="Arial" pitchFamily="34" charset="0"/>
                <a:cs typeface="Arial" pitchFamily="34" charset="0"/>
              </a:rPr>
              <a:t>KHI CÓ KẾT QUẢ XÉT NGHIỆM</a:t>
            </a:r>
            <a:endParaRPr lang="en-US" sz="2400" dirty="0">
              <a:solidFill>
                <a:srgbClr val="7030A0"/>
              </a:solidFill>
              <a:latin typeface="Arial" pitchFamily="34" charset="0"/>
              <a:cs typeface="Arial" pitchFamily="34" charset="0"/>
            </a:endParaRPr>
          </a:p>
        </p:txBody>
      </p:sp>
      <p:sp>
        <p:nvSpPr>
          <p:cNvPr id="3" name="Content Placeholder 2"/>
          <p:cNvSpPr>
            <a:spLocks noGrp="1"/>
          </p:cNvSpPr>
          <p:nvPr>
            <p:ph sz="quarter" idx="1"/>
          </p:nvPr>
        </p:nvSpPr>
        <p:spPr>
          <a:xfrm>
            <a:off x="381000" y="1600200"/>
            <a:ext cx="8458200" cy="4953000"/>
          </a:xfrm>
        </p:spPr>
        <p:txBody>
          <a:bodyPr>
            <a:normAutofit fontScale="92500"/>
          </a:bodyPr>
          <a:lstStyle/>
          <a:p>
            <a:pPr marL="0" indent="0" algn="just">
              <a:spcBef>
                <a:spcPts val="600"/>
              </a:spcBef>
              <a:buNone/>
            </a:pPr>
            <a:r>
              <a:rPr lang="vi-VN" sz="3500" b="1" dirty="0">
                <a:solidFill>
                  <a:srgbClr val="7030A0"/>
                </a:solidFill>
                <a:latin typeface="Arial" pitchFamily="34" charset="0"/>
                <a:cs typeface="Arial" pitchFamily="34" charset="0"/>
              </a:rPr>
              <a:t>a. Tình huống 1: </a:t>
            </a:r>
            <a:r>
              <a:rPr lang="vi-VN" sz="2700" b="1" dirty="0">
                <a:solidFill>
                  <a:srgbClr val="C00000"/>
                </a:solidFill>
                <a:latin typeface="Arial" pitchFamily="34" charset="0"/>
                <a:cs typeface="Arial" pitchFamily="34" charset="0"/>
              </a:rPr>
              <a:t>Phát hiện </a:t>
            </a:r>
            <a:r>
              <a:rPr lang="vi-VN" sz="2700" b="1" dirty="0">
                <a:solidFill>
                  <a:srgbClr val="FF0000"/>
                </a:solidFill>
                <a:latin typeface="Arial" pitchFamily="34" charset="0"/>
                <a:cs typeface="Arial" pitchFamily="34" charset="0"/>
              </a:rPr>
              <a:t>nhiều</a:t>
            </a:r>
            <a:r>
              <a:rPr lang="vi-VN" sz="2700" b="1" dirty="0">
                <a:solidFill>
                  <a:srgbClr val="C00000"/>
                </a:solidFill>
                <a:latin typeface="Arial" pitchFamily="34" charset="0"/>
                <a:cs typeface="Arial" pitchFamily="34" charset="0"/>
              </a:rPr>
              <a:t> trường hợp mắc bệnh làm việc tại </a:t>
            </a:r>
            <a:r>
              <a:rPr lang="vi-VN" sz="2700" b="1" dirty="0">
                <a:solidFill>
                  <a:srgbClr val="FF0000"/>
                </a:solidFill>
                <a:latin typeface="Arial" pitchFamily="34" charset="0"/>
                <a:cs typeface="Arial" pitchFamily="34" charset="0"/>
              </a:rPr>
              <a:t>hầu hết các phân xưởng</a:t>
            </a:r>
            <a:r>
              <a:rPr lang="vi-VN" sz="2700" b="1" dirty="0">
                <a:solidFill>
                  <a:srgbClr val="C00000"/>
                </a:solidFill>
                <a:latin typeface="Arial" pitchFamily="34" charset="0"/>
                <a:cs typeface="Arial" pitchFamily="34" charset="0"/>
              </a:rPr>
              <a:t>/dây chuyền</a:t>
            </a:r>
            <a:r>
              <a:rPr lang="en-US" sz="2700" b="1" dirty="0">
                <a:solidFill>
                  <a:srgbClr val="C00000"/>
                </a:solidFill>
                <a:latin typeface="Arial" pitchFamily="34" charset="0"/>
                <a:cs typeface="Arial" pitchFamily="34" charset="0"/>
              </a:rPr>
              <a:t> </a:t>
            </a:r>
            <a:r>
              <a:rPr lang="vi-VN" sz="2700" b="1" dirty="0">
                <a:solidFill>
                  <a:srgbClr val="C00000"/>
                </a:solidFill>
                <a:latin typeface="Arial" pitchFamily="34" charset="0"/>
                <a:cs typeface="Arial" pitchFamily="34" charset="0"/>
              </a:rPr>
              <a:t>sản xuất/tổ</a:t>
            </a:r>
            <a:r>
              <a:rPr lang="en-US" sz="2700" b="1" dirty="0">
                <a:solidFill>
                  <a:srgbClr val="C00000"/>
                </a:solidFill>
                <a:latin typeface="Arial" pitchFamily="34" charset="0"/>
                <a:cs typeface="Arial" pitchFamily="34" charset="0"/>
              </a:rPr>
              <a:t> </a:t>
            </a:r>
            <a:r>
              <a:rPr lang="vi-VN" sz="2700" b="1" dirty="0">
                <a:solidFill>
                  <a:srgbClr val="C00000"/>
                </a:solidFill>
                <a:latin typeface="Arial" pitchFamily="34" charset="0"/>
                <a:cs typeface="Arial" pitchFamily="34" charset="0"/>
              </a:rPr>
              <a:t>sản xuất/khu vực sản xuất/vị trí làm việc.</a:t>
            </a:r>
            <a:endParaRPr lang="en-US" sz="2700" b="1" dirty="0">
              <a:solidFill>
                <a:srgbClr val="C00000"/>
              </a:solidFill>
              <a:latin typeface="Arial" pitchFamily="34" charset="0"/>
              <a:cs typeface="Arial" pitchFamily="34" charset="0"/>
            </a:endParaRPr>
          </a:p>
          <a:p>
            <a:pPr marL="0" indent="0" algn="just">
              <a:spcBef>
                <a:spcPts val="600"/>
              </a:spcBef>
              <a:buNone/>
            </a:pPr>
            <a:r>
              <a:rPr lang="vi-VN" sz="2600" b="1" i="1" dirty="0">
                <a:solidFill>
                  <a:srgbClr val="0070C0"/>
                </a:solidFill>
                <a:latin typeface="Arial" pitchFamily="34" charset="0"/>
                <a:cs typeface="Arial" pitchFamily="34" charset="0"/>
              </a:rPr>
              <a:t>- </a:t>
            </a:r>
            <a:r>
              <a:rPr lang="vi-VN" sz="2600" b="1" i="1" dirty="0">
                <a:solidFill>
                  <a:srgbClr val="FF0000"/>
                </a:solidFill>
                <a:latin typeface="Arial" pitchFamily="34" charset="0"/>
                <a:cs typeface="Arial" pitchFamily="34" charset="0"/>
              </a:rPr>
              <a:t>Cách ly </a:t>
            </a:r>
            <a:r>
              <a:rPr lang="vi-VN" sz="2600" b="1" i="1" dirty="0">
                <a:solidFill>
                  <a:srgbClr val="0070C0"/>
                </a:solidFill>
                <a:latin typeface="Arial" pitchFamily="34" charset="0"/>
                <a:cs typeface="Arial" pitchFamily="34" charset="0"/>
              </a:rPr>
              <a:t>các trường hợp F0 tại ch</a:t>
            </a:r>
            <a:r>
              <a:rPr lang="en-US" sz="2600" b="1" i="1" dirty="0" smtClean="0">
                <a:solidFill>
                  <a:srgbClr val="0070C0"/>
                </a:solidFill>
                <a:latin typeface="Arial" pitchFamily="34" charset="0"/>
                <a:cs typeface="Arial" pitchFamily="34" charset="0"/>
              </a:rPr>
              <a:t>ỗ ở </a:t>
            </a:r>
            <a:r>
              <a:rPr lang="en-US" sz="2600" b="1" i="1" dirty="0" err="1" smtClean="0">
                <a:solidFill>
                  <a:srgbClr val="FF0000"/>
                </a:solidFill>
                <a:latin typeface="Arial" pitchFamily="34" charset="0"/>
                <a:cs typeface="Arial" pitchFamily="34" charset="0"/>
              </a:rPr>
              <a:t>khu</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cách</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ly</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tập</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thời</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của</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doanh</a:t>
            </a:r>
            <a:r>
              <a:rPr lang="en-US" sz="2600" b="1" i="1" dirty="0" smtClean="0">
                <a:solidFill>
                  <a:srgbClr val="FF0000"/>
                </a:solidFill>
                <a:latin typeface="Arial" pitchFamily="34" charset="0"/>
                <a:cs typeface="Arial" pitchFamily="34" charset="0"/>
              </a:rPr>
              <a:t> </a:t>
            </a:r>
            <a:r>
              <a:rPr lang="en-US" sz="2600" b="1" i="1" dirty="0" err="1" smtClean="0">
                <a:solidFill>
                  <a:srgbClr val="FF0000"/>
                </a:solidFill>
                <a:latin typeface="Arial" pitchFamily="34" charset="0"/>
                <a:cs typeface="Arial" pitchFamily="34" charset="0"/>
              </a:rPr>
              <a:t>nghiệp</a:t>
            </a:r>
            <a:r>
              <a:rPr lang="en-US" sz="2600" b="1" i="1" dirty="0">
                <a:solidFill>
                  <a:srgbClr val="0070C0"/>
                </a:solidFill>
                <a:latin typeface="Arial" pitchFamily="34" charset="0"/>
                <a:cs typeface="Arial" pitchFamily="34" charset="0"/>
              </a:rPr>
              <a:t> </a:t>
            </a:r>
            <a:r>
              <a:rPr lang="vi-VN" sz="2600" b="1" i="1" dirty="0">
                <a:solidFill>
                  <a:srgbClr val="0070C0"/>
                </a:solidFill>
                <a:latin typeface="Arial" pitchFamily="34" charset="0"/>
                <a:cs typeface="Arial" pitchFamily="34" charset="0"/>
              </a:rPr>
              <a:t>và </a:t>
            </a:r>
            <a:r>
              <a:rPr lang="vi-VN" sz="2600" b="1" i="1" dirty="0">
                <a:solidFill>
                  <a:srgbClr val="FF0000"/>
                </a:solidFill>
                <a:latin typeface="Arial" pitchFamily="34" charset="0"/>
                <a:cs typeface="Arial" pitchFamily="34" charset="0"/>
              </a:rPr>
              <a:t>thông báo </a:t>
            </a:r>
            <a:r>
              <a:rPr lang="vi-VN" sz="2600" b="1" i="1" dirty="0">
                <a:solidFill>
                  <a:srgbClr val="0070C0"/>
                </a:solidFill>
                <a:latin typeface="Arial" pitchFamily="34" charset="0"/>
                <a:cs typeface="Arial" pitchFamily="34" charset="0"/>
              </a:rPr>
              <a:t>ngay cho </a:t>
            </a:r>
            <a:r>
              <a:rPr lang="en-US" sz="2600" b="1" i="1" dirty="0">
                <a:solidFill>
                  <a:srgbClr val="0070C0"/>
                </a:solidFill>
                <a:latin typeface="Arial" pitchFamily="34" charset="0"/>
                <a:cs typeface="Arial" pitchFamily="34" charset="0"/>
              </a:rPr>
              <a:t>CQYT </a:t>
            </a:r>
            <a:r>
              <a:rPr lang="vi-VN" sz="2600" b="1" i="1" dirty="0">
                <a:solidFill>
                  <a:srgbClr val="0070C0"/>
                </a:solidFill>
                <a:latin typeface="Arial" pitchFamily="34" charset="0"/>
                <a:cs typeface="Arial" pitchFamily="34" charset="0"/>
              </a:rPr>
              <a:t>để chuyển cách ly, điều trị và thực hiện </a:t>
            </a:r>
            <a:r>
              <a:rPr lang="vi-VN" sz="2600" b="1" i="1" dirty="0">
                <a:solidFill>
                  <a:srgbClr val="FF0000"/>
                </a:solidFill>
                <a:latin typeface="Arial" pitchFamily="34" charset="0"/>
                <a:cs typeface="Arial" pitchFamily="34" charset="0"/>
              </a:rPr>
              <a:t>khoanh vùng</a:t>
            </a:r>
            <a:r>
              <a:rPr lang="vi-VN" sz="2600" b="1" i="1" dirty="0">
                <a:solidFill>
                  <a:srgbClr val="0070C0"/>
                </a:solidFill>
                <a:latin typeface="Arial" pitchFamily="34" charset="0"/>
                <a:cs typeface="Arial" pitchFamily="34" charset="0"/>
              </a:rPr>
              <a:t>, </a:t>
            </a:r>
            <a:r>
              <a:rPr lang="vi-VN" sz="2600" b="1" i="1" dirty="0">
                <a:solidFill>
                  <a:srgbClr val="FF0000"/>
                </a:solidFill>
                <a:latin typeface="Arial" pitchFamily="34" charset="0"/>
                <a:cs typeface="Arial" pitchFamily="34" charset="0"/>
              </a:rPr>
              <a:t>khử khuẩn </a:t>
            </a:r>
            <a:r>
              <a:rPr lang="vi-VN" sz="2600" b="1" i="1" dirty="0">
                <a:solidFill>
                  <a:srgbClr val="0070C0"/>
                </a:solidFill>
                <a:latin typeface="Arial" pitchFamily="34" charset="0"/>
                <a:cs typeface="Arial" pitchFamily="34" charset="0"/>
              </a:rPr>
              <a:t>theo quy định.</a:t>
            </a:r>
            <a:endParaRPr lang="en-US" sz="2600" b="1" i="1" dirty="0">
              <a:solidFill>
                <a:srgbClr val="0070C0"/>
              </a:solidFill>
              <a:latin typeface="Arial" pitchFamily="34" charset="0"/>
              <a:cs typeface="Arial" pitchFamily="34" charset="0"/>
            </a:endParaRPr>
          </a:p>
          <a:p>
            <a:pPr marL="0" indent="0" algn="just">
              <a:spcBef>
                <a:spcPts val="600"/>
              </a:spcBef>
              <a:buNone/>
            </a:pPr>
            <a:r>
              <a:rPr lang="vi-VN" sz="2600" b="1" i="1" dirty="0">
                <a:solidFill>
                  <a:srgbClr val="0070C0"/>
                </a:solidFill>
                <a:latin typeface="Arial" pitchFamily="34" charset="0"/>
                <a:cs typeface="Arial" pitchFamily="34" charset="0"/>
              </a:rPr>
              <a:t>- Khẩn trương </a:t>
            </a:r>
            <a:r>
              <a:rPr lang="vi-VN" sz="2600" b="1" i="1" dirty="0">
                <a:solidFill>
                  <a:srgbClr val="FF0000"/>
                </a:solidFill>
                <a:latin typeface="Arial" pitchFamily="34" charset="0"/>
                <a:cs typeface="Arial" pitchFamily="34" charset="0"/>
              </a:rPr>
              <a:t>truy vết </a:t>
            </a:r>
            <a:r>
              <a:rPr lang="vi-VN" sz="2600" b="1" i="1" dirty="0">
                <a:solidFill>
                  <a:srgbClr val="0070C0"/>
                </a:solidFill>
                <a:latin typeface="Arial" pitchFamily="34" charset="0"/>
                <a:cs typeface="Arial" pitchFamily="34" charset="0"/>
              </a:rPr>
              <a:t>tất cả các trường hợp F</a:t>
            </a:r>
            <a:r>
              <a:rPr lang="en-US" sz="2600" b="1" i="1" dirty="0">
                <a:solidFill>
                  <a:srgbClr val="0070C0"/>
                </a:solidFill>
                <a:latin typeface="Arial" pitchFamily="34" charset="0"/>
                <a:cs typeface="Arial" pitchFamily="34" charset="0"/>
              </a:rPr>
              <a:t>1</a:t>
            </a:r>
            <a:r>
              <a:rPr lang="vi-VN" sz="2600" b="1" i="1" dirty="0">
                <a:solidFill>
                  <a:srgbClr val="0070C0"/>
                </a:solidFill>
                <a:latin typeface="Arial" pitchFamily="34" charset="0"/>
                <a:cs typeface="Arial" pitchFamily="34" charset="0"/>
              </a:rPr>
              <a:t>, F2 của các F0 mới để thực hiện cách ly theo quy định. </a:t>
            </a:r>
            <a:endParaRPr lang="en-US" sz="2600" b="1" i="1" dirty="0">
              <a:solidFill>
                <a:srgbClr val="0070C0"/>
              </a:solidFill>
              <a:latin typeface="Arial" pitchFamily="34" charset="0"/>
              <a:cs typeface="Arial" pitchFamily="34" charset="0"/>
            </a:endParaRPr>
          </a:p>
          <a:p>
            <a:pPr marL="0" indent="0" algn="just">
              <a:spcBef>
                <a:spcPts val="600"/>
              </a:spcBef>
              <a:buNone/>
            </a:pPr>
            <a:r>
              <a:rPr lang="en-US" sz="2600" b="1" i="1" dirty="0">
                <a:solidFill>
                  <a:srgbClr val="FF0000"/>
                </a:solidFill>
                <a:latin typeface="Arial" pitchFamily="34" charset="0"/>
                <a:cs typeface="Arial" pitchFamily="34" charset="0"/>
              </a:rPr>
              <a:t>- </a:t>
            </a:r>
            <a:r>
              <a:rPr lang="vi-VN" sz="2600" b="1" i="1" dirty="0">
                <a:solidFill>
                  <a:srgbClr val="FF0000"/>
                </a:solidFill>
                <a:latin typeface="Arial" pitchFamily="34" charset="0"/>
                <a:cs typeface="Arial" pitchFamily="34" charset="0"/>
              </a:rPr>
              <a:t>Tất cả NLĐ trong CSSXKD, KCN được coi là F1 và thực hiện cách ly tập trung ngay.</a:t>
            </a:r>
            <a:endParaRPr lang="en-US" sz="2600" b="1" i="1" dirty="0">
              <a:solidFill>
                <a:srgbClr val="FF0000"/>
              </a:solidFill>
              <a:latin typeface="Arial" pitchFamily="34" charset="0"/>
              <a:cs typeface="Arial" pitchFamily="34" charset="0"/>
            </a:endParaRPr>
          </a:p>
          <a:p>
            <a:pPr marL="0" indent="0" algn="just">
              <a:spcBef>
                <a:spcPts val="600"/>
              </a:spcBef>
              <a:buNone/>
            </a:pPr>
            <a:r>
              <a:rPr lang="vi-VN" sz="2600" b="1" i="1" dirty="0">
                <a:solidFill>
                  <a:srgbClr val="0070C0"/>
                </a:solidFill>
                <a:latin typeface="Arial" pitchFamily="34" charset="0"/>
                <a:cs typeface="Arial" pitchFamily="34" charset="0"/>
              </a:rPr>
              <a:t>-</a:t>
            </a:r>
            <a:r>
              <a:rPr lang="en-US" sz="2600" b="1" i="1" dirty="0">
                <a:solidFill>
                  <a:srgbClr val="0070C0"/>
                </a:solidFill>
                <a:latin typeface="Arial" pitchFamily="34" charset="0"/>
                <a:cs typeface="Arial" pitchFamily="34" charset="0"/>
              </a:rPr>
              <a:t> </a:t>
            </a:r>
            <a:r>
              <a:rPr lang="en-US" sz="2600" b="1" i="1" dirty="0">
                <a:solidFill>
                  <a:srgbClr val="FF0000"/>
                </a:solidFill>
                <a:latin typeface="Arial" pitchFamily="34" charset="0"/>
                <a:cs typeface="Arial" pitchFamily="34" charset="0"/>
              </a:rPr>
              <a:t>P</a:t>
            </a:r>
            <a:r>
              <a:rPr lang="vi-VN" sz="2600" b="1" i="1" dirty="0">
                <a:solidFill>
                  <a:srgbClr val="FF0000"/>
                </a:solidFill>
                <a:latin typeface="Arial" pitchFamily="34" charset="0"/>
                <a:cs typeface="Arial" pitchFamily="34" charset="0"/>
              </a:rPr>
              <a:t>hong tỏa tạm thời toàn bộ khu vực CSSXKD, KCN.</a:t>
            </a:r>
            <a:endParaRPr lang="en-US" sz="2600" b="1" i="1" dirty="0">
              <a:solidFill>
                <a:srgbClr val="FF0000"/>
              </a:solidFill>
              <a:latin typeface="Arial" pitchFamily="34" charset="0"/>
              <a:cs typeface="Arial" pitchFamily="34" charset="0"/>
            </a:endParaRPr>
          </a:p>
          <a:p>
            <a:pPr marL="0" indent="0" algn="just">
              <a:spcBef>
                <a:spcPts val="600"/>
              </a:spcBef>
              <a:buNone/>
            </a:pPr>
            <a:endParaRPr lang="en-US" b="1" i="1" dirty="0">
              <a:solidFill>
                <a:srgbClr val="00B0F0"/>
              </a:solidFill>
              <a:latin typeface="Arial" pitchFamily="34" charset="0"/>
              <a:cs typeface="Arial" pitchFamily="34" charset="0"/>
            </a:endParaRPr>
          </a:p>
          <a:p>
            <a:pPr marL="0" indent="0" algn="just">
              <a:spcBef>
                <a:spcPts val="600"/>
              </a:spcBef>
              <a:buNone/>
            </a:pPr>
            <a:endParaRPr lang="en-US" sz="2800" dirty="0">
              <a:latin typeface="Arial" pitchFamily="34" charset="0"/>
              <a:cs typeface="Arial" pitchFamily="34" charset="0"/>
            </a:endParaRPr>
          </a:p>
          <a:p>
            <a:pPr>
              <a:spcBef>
                <a:spcPts val="600"/>
              </a:spcBef>
            </a:pP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27</a:t>
            </a:fld>
            <a:endParaRPr lang="en-US"/>
          </a:p>
        </p:txBody>
      </p:sp>
    </p:spTree>
    <p:extLst>
      <p:ext uri="{BB962C8B-B14F-4D97-AF65-F5344CB8AC3E}">
        <p14:creationId xmlns:p14="http://schemas.microsoft.com/office/powerpoint/2010/main" val="350537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200150" y="168322"/>
            <a:ext cx="6515100" cy="1127078"/>
          </a:xfrm>
          <a:gradFill>
            <a:gsLst>
              <a:gs pos="0">
                <a:srgbClr val="FF00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a:noAutofit/>
          </a:bodyPr>
          <a:lstStyle/>
          <a:p>
            <a:pPr algn="ctr">
              <a:spcBef>
                <a:spcPts val="0"/>
              </a:spcBef>
            </a:pPr>
            <a:r>
              <a:rPr lang="en-US" sz="2400" b="1" dirty="0">
                <a:solidFill>
                  <a:srgbClr val="002060"/>
                </a:solidFill>
                <a:latin typeface="Arial" pitchFamily="34" charset="0"/>
                <a:cs typeface="Arial" pitchFamily="34" charset="0"/>
              </a:rPr>
              <a:t>CÁC PHƯƠNG ÁN XỬ LÝ TÌNH HUỐNG </a:t>
            </a:r>
            <a:br>
              <a:rPr lang="en-US" sz="2400" b="1" dirty="0">
                <a:solidFill>
                  <a:srgbClr val="002060"/>
                </a:solidFill>
                <a:latin typeface="Arial" pitchFamily="34" charset="0"/>
                <a:cs typeface="Arial" pitchFamily="34" charset="0"/>
              </a:rPr>
            </a:br>
            <a:r>
              <a:rPr lang="en-US" sz="2400" b="1" dirty="0">
                <a:solidFill>
                  <a:srgbClr val="002060"/>
                </a:solidFill>
                <a:latin typeface="Arial" pitchFamily="34" charset="0"/>
                <a:cs typeface="Arial" pitchFamily="34" charset="0"/>
              </a:rPr>
              <a:t>KHI CÓ KẾT QUẢ XÉT NGHIỆM</a:t>
            </a:r>
            <a:endParaRPr lang="en-US" sz="2400" dirty="0">
              <a:solidFill>
                <a:srgbClr val="002060"/>
              </a:solidFill>
              <a:latin typeface="Arial" pitchFamily="34" charset="0"/>
              <a:cs typeface="Arial" pitchFamily="34" charset="0"/>
            </a:endParaRPr>
          </a:p>
        </p:txBody>
      </p:sp>
      <p:sp>
        <p:nvSpPr>
          <p:cNvPr id="3" name="Content Placeholder 2"/>
          <p:cNvSpPr>
            <a:spLocks noGrp="1"/>
          </p:cNvSpPr>
          <p:nvPr>
            <p:ph sz="quarter" idx="1"/>
          </p:nvPr>
        </p:nvSpPr>
        <p:spPr>
          <a:xfrm>
            <a:off x="381000" y="1828800"/>
            <a:ext cx="8458200" cy="4572000"/>
          </a:xfrm>
        </p:spPr>
        <p:txBody>
          <a:bodyPr>
            <a:normAutofit/>
          </a:bodyPr>
          <a:lstStyle/>
          <a:p>
            <a:pPr marL="0" indent="0">
              <a:lnSpc>
                <a:spcPct val="130000"/>
              </a:lnSpc>
              <a:spcBef>
                <a:spcPts val="600"/>
              </a:spcBef>
              <a:spcAft>
                <a:spcPts val="600"/>
              </a:spcAft>
              <a:buNone/>
            </a:pPr>
            <a:r>
              <a:rPr lang="en-US" sz="2800" b="1" i="1" dirty="0" smtClean="0">
                <a:solidFill>
                  <a:srgbClr val="002060"/>
                </a:solidFill>
                <a:latin typeface="Arial" pitchFamily="34" charset="0"/>
                <a:cs typeface="Arial" pitchFamily="34" charset="0"/>
              </a:rPr>
              <a:t>- </a:t>
            </a:r>
            <a:r>
              <a:rPr lang="vi-VN" sz="2800" b="1" i="1" dirty="0">
                <a:solidFill>
                  <a:srgbClr val="002060"/>
                </a:solidFill>
                <a:latin typeface="Arial" pitchFamily="34" charset="0"/>
                <a:cs typeface="Arial" pitchFamily="34" charset="0"/>
              </a:rPr>
              <a:t>Thông báo ngay chính quyền địa phương, </a:t>
            </a:r>
            <a:r>
              <a:rPr lang="en-US" sz="2800" b="1" i="1" dirty="0">
                <a:solidFill>
                  <a:srgbClr val="002060"/>
                </a:solidFill>
                <a:latin typeface="Arial" pitchFamily="34" charset="0"/>
                <a:cs typeface="Arial" pitchFamily="34" charset="0"/>
              </a:rPr>
              <a:t>BCĐ PCD </a:t>
            </a:r>
            <a:r>
              <a:rPr lang="en-US" sz="2800" b="1" i="1" dirty="0" err="1">
                <a:solidFill>
                  <a:srgbClr val="002060"/>
                </a:solidFill>
                <a:latin typeface="Arial" pitchFamily="34" charset="0"/>
                <a:cs typeface="Arial" pitchFamily="34" charset="0"/>
              </a:rPr>
              <a:t>các</a:t>
            </a:r>
            <a:r>
              <a:rPr lang="en-US" sz="2800" b="1" i="1" dirty="0">
                <a:solidFill>
                  <a:srgbClr val="002060"/>
                </a:solidFill>
                <a:latin typeface="Arial" pitchFamily="34" charset="0"/>
                <a:cs typeface="Arial" pitchFamily="34" charset="0"/>
              </a:rPr>
              <a:t> </a:t>
            </a:r>
            <a:r>
              <a:rPr lang="en-US" sz="2800" b="1" i="1" dirty="0" err="1">
                <a:solidFill>
                  <a:srgbClr val="002060"/>
                </a:solidFill>
                <a:latin typeface="Arial" pitchFamily="34" charset="0"/>
                <a:cs typeface="Arial" pitchFamily="34" charset="0"/>
              </a:rPr>
              <a:t>cấp</a:t>
            </a:r>
            <a:r>
              <a:rPr lang="en-US" sz="2800" b="1" i="1" dirty="0">
                <a:solidFill>
                  <a:srgbClr val="002060"/>
                </a:solidFill>
                <a:latin typeface="Arial" pitchFamily="34" charset="0"/>
                <a:cs typeface="Arial" pitchFamily="34" charset="0"/>
              </a:rPr>
              <a:t> </a:t>
            </a:r>
            <a:r>
              <a:rPr lang="en-US" sz="2800" b="1" i="1" dirty="0" err="1">
                <a:solidFill>
                  <a:srgbClr val="002060"/>
                </a:solidFill>
                <a:latin typeface="Arial" pitchFamily="34" charset="0"/>
                <a:cs typeface="Arial" pitchFamily="34" charset="0"/>
              </a:rPr>
              <a:t>khẩn</a:t>
            </a:r>
            <a:r>
              <a:rPr lang="en-US" sz="2800" b="1" i="1" dirty="0">
                <a:solidFill>
                  <a:srgbClr val="002060"/>
                </a:solidFill>
                <a:latin typeface="Arial" pitchFamily="34" charset="0"/>
                <a:cs typeface="Arial" pitchFamily="34" charset="0"/>
              </a:rPr>
              <a:t> </a:t>
            </a:r>
            <a:r>
              <a:rPr lang="vi-VN" sz="2800" b="1" i="1" dirty="0">
                <a:solidFill>
                  <a:srgbClr val="002060"/>
                </a:solidFill>
                <a:latin typeface="Arial" pitchFamily="34" charset="0"/>
                <a:cs typeface="Arial" pitchFamily="34" charset="0"/>
              </a:rPr>
              <a:t>trương điều tra, truy vết tất cả các trường hợp</a:t>
            </a:r>
            <a:r>
              <a:rPr lang="en-US" sz="2800" b="1" i="1" dirty="0">
                <a:solidFill>
                  <a:srgbClr val="002060"/>
                </a:solidFill>
                <a:latin typeface="Arial" pitchFamily="34" charset="0"/>
                <a:cs typeface="Arial" pitchFamily="34" charset="0"/>
              </a:rPr>
              <a:t> </a:t>
            </a:r>
            <a:r>
              <a:rPr lang="vi-VN" sz="2800" b="1" i="1" dirty="0">
                <a:solidFill>
                  <a:srgbClr val="002060"/>
                </a:solidFill>
                <a:latin typeface="Arial" pitchFamily="34" charset="0"/>
                <a:cs typeface="Arial" pitchFamily="34" charset="0"/>
              </a:rPr>
              <a:t>liên quan</a:t>
            </a:r>
            <a:r>
              <a:rPr lang="en-US" sz="2800" b="1" i="1" dirty="0">
                <a:solidFill>
                  <a:srgbClr val="002060"/>
                </a:solidFill>
                <a:latin typeface="Arial" pitchFamily="34" charset="0"/>
                <a:cs typeface="Arial" pitchFamily="34" charset="0"/>
              </a:rPr>
              <a:t>;</a:t>
            </a:r>
            <a:r>
              <a:rPr lang="vi-VN" sz="2800" b="1" i="1" dirty="0">
                <a:solidFill>
                  <a:srgbClr val="002060"/>
                </a:solidFill>
                <a:latin typeface="Arial" pitchFamily="34" charset="0"/>
                <a:cs typeface="Arial" pitchFamily="34" charset="0"/>
              </a:rPr>
              <a:t> thông tin cho các cơ quan liên quan, các CSSXKD, KCN lân cận; </a:t>
            </a:r>
            <a:endParaRPr lang="en-US" sz="2800" b="1" i="1" dirty="0">
              <a:solidFill>
                <a:srgbClr val="002060"/>
              </a:solidFill>
              <a:latin typeface="Arial" pitchFamily="34" charset="0"/>
              <a:cs typeface="Arial" pitchFamily="34" charset="0"/>
            </a:endParaRPr>
          </a:p>
          <a:p>
            <a:pPr marL="0" indent="0">
              <a:lnSpc>
                <a:spcPct val="130000"/>
              </a:lnSpc>
              <a:spcBef>
                <a:spcPts val="600"/>
              </a:spcBef>
              <a:spcAft>
                <a:spcPts val="600"/>
              </a:spcAft>
              <a:buNone/>
            </a:pPr>
            <a:r>
              <a:rPr lang="en-US" sz="2800" b="1" i="1" dirty="0">
                <a:solidFill>
                  <a:srgbClr val="002060"/>
                </a:solidFill>
                <a:latin typeface="Arial" pitchFamily="34" charset="0"/>
                <a:cs typeface="Arial" pitchFamily="34" charset="0"/>
              </a:rPr>
              <a:t>- T</a:t>
            </a:r>
            <a:r>
              <a:rPr lang="vi-VN" sz="2800" b="1" i="1" dirty="0">
                <a:solidFill>
                  <a:srgbClr val="002060"/>
                </a:solidFill>
                <a:latin typeface="Arial" pitchFamily="34" charset="0"/>
                <a:cs typeface="Arial" pitchFamily="34" charset="0"/>
              </a:rPr>
              <a:t>hiết lập phương án cách ly tập trung ngay tại CSSXKD, KCN trong trường hợp cần cách ly tập trung số lượng lớn</a:t>
            </a:r>
            <a:r>
              <a:rPr lang="vi-VN" sz="2800" b="1" i="1" dirty="0">
                <a:solidFill>
                  <a:srgbClr val="002060"/>
                </a:solidFill>
              </a:rPr>
              <a:t>.</a:t>
            </a:r>
            <a:endParaRPr lang="en-US" sz="2800" dirty="0">
              <a:solidFill>
                <a:srgbClr val="002060"/>
              </a:solidFill>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28</a:t>
            </a:fld>
            <a:endParaRPr lang="en-US"/>
          </a:p>
        </p:txBody>
      </p:sp>
    </p:spTree>
    <p:extLst>
      <p:ext uri="{BB962C8B-B14F-4D97-AF65-F5344CB8AC3E}">
        <p14:creationId xmlns:p14="http://schemas.microsoft.com/office/powerpoint/2010/main" val="4062754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57200"/>
            <a:ext cx="8534400" cy="6400800"/>
          </a:xfrm>
        </p:spPr>
        <p:txBody>
          <a:bodyPr>
            <a:normAutofit fontScale="92500"/>
          </a:bodyPr>
          <a:lstStyle/>
          <a:p>
            <a:pPr marL="0" indent="0" algn="just">
              <a:buNone/>
            </a:pPr>
            <a:r>
              <a:rPr lang="vi-VN" sz="3600" b="1" dirty="0">
                <a:solidFill>
                  <a:srgbClr val="00B050"/>
                </a:solidFill>
                <a:latin typeface="Arial" pitchFamily="34" charset="0"/>
                <a:cs typeface="Arial" pitchFamily="34" charset="0"/>
              </a:rPr>
              <a:t>b. Tình huống 2: </a:t>
            </a:r>
            <a:r>
              <a:rPr lang="vi-VN" sz="2800" b="1" dirty="0">
                <a:solidFill>
                  <a:srgbClr val="002060"/>
                </a:solidFill>
                <a:latin typeface="Arial" pitchFamily="34" charset="0"/>
                <a:cs typeface="Arial" pitchFamily="34" charset="0"/>
              </a:rPr>
              <a:t>Phát hiện </a:t>
            </a:r>
            <a:r>
              <a:rPr lang="vi-VN" sz="2800" b="1" dirty="0">
                <a:solidFill>
                  <a:srgbClr val="FF0000"/>
                </a:solidFill>
                <a:latin typeface="Arial" pitchFamily="34" charset="0"/>
                <a:cs typeface="Arial" pitchFamily="34" charset="0"/>
              </a:rPr>
              <a:t>nhiều</a:t>
            </a:r>
            <a:r>
              <a:rPr lang="vi-VN" sz="2800" b="1" dirty="0">
                <a:solidFill>
                  <a:srgbClr val="002060"/>
                </a:solidFill>
                <a:latin typeface="Arial" pitchFamily="34" charset="0"/>
                <a:cs typeface="Arial" pitchFamily="34" charset="0"/>
              </a:rPr>
              <a:t> trường hợp mắc bệnh </a:t>
            </a:r>
            <a:r>
              <a:rPr lang="vi-VN" sz="2800" b="1" dirty="0">
                <a:solidFill>
                  <a:srgbClr val="FF0000"/>
                </a:solidFill>
                <a:latin typeface="Arial" pitchFamily="34" charset="0"/>
                <a:cs typeface="Arial" pitchFamily="34" charset="0"/>
              </a:rPr>
              <a:t>tập trung trong cùng 01 phân xưởng/dây chuyền sản xuất/tổ sản xuất/</a:t>
            </a:r>
            <a:r>
              <a:rPr lang="en-US" sz="2800" b="1" dirty="0">
                <a:solidFill>
                  <a:srgbClr val="FF0000"/>
                </a:solidFill>
                <a:latin typeface="Arial" pitchFamily="34" charset="0"/>
                <a:cs typeface="Arial" pitchFamily="34" charset="0"/>
              </a:rPr>
              <a:t>KVSX</a:t>
            </a:r>
            <a:r>
              <a:rPr lang="vi-VN" sz="2800" b="1" dirty="0">
                <a:solidFill>
                  <a:srgbClr val="FF0000"/>
                </a:solidFill>
                <a:latin typeface="Arial" pitchFamily="34" charset="0"/>
                <a:cs typeface="Arial" pitchFamily="34" charset="0"/>
              </a:rPr>
              <a:t>/vị trí làm việc.</a:t>
            </a:r>
            <a:endParaRPr lang="en-US" sz="2800" b="1" dirty="0">
              <a:solidFill>
                <a:srgbClr val="FF0000"/>
              </a:solidFill>
              <a:latin typeface="Arial" pitchFamily="34" charset="0"/>
              <a:cs typeface="Arial" pitchFamily="34" charset="0"/>
            </a:endParaRPr>
          </a:p>
          <a:p>
            <a:pPr marL="0" indent="0" algn="just">
              <a:buSzPct val="90000"/>
              <a:buNone/>
            </a:pPr>
            <a:r>
              <a:rPr lang="en-US" sz="2600" b="1" dirty="0">
                <a:solidFill>
                  <a:srgbClr val="0070C0"/>
                </a:solidFill>
                <a:latin typeface="Arial" pitchFamily="34" charset="0"/>
                <a:cs typeface="Arial" pitchFamily="34" charset="0"/>
              </a:rPr>
              <a:t>- </a:t>
            </a:r>
            <a:r>
              <a:rPr lang="vi-VN" sz="2600" b="1" i="1" dirty="0">
                <a:solidFill>
                  <a:srgbClr val="FF0000"/>
                </a:solidFill>
                <a:latin typeface="Arial" pitchFamily="34" charset="0"/>
                <a:cs typeface="Arial" pitchFamily="34" charset="0"/>
              </a:rPr>
              <a:t>Cách ly </a:t>
            </a:r>
            <a:r>
              <a:rPr lang="vi-VN" sz="2600" b="1" i="1" dirty="0">
                <a:solidFill>
                  <a:srgbClr val="0070C0"/>
                </a:solidFill>
                <a:latin typeface="Arial" pitchFamily="34" charset="0"/>
                <a:cs typeface="Arial" pitchFamily="34" charset="0"/>
              </a:rPr>
              <a:t>các trường hợp F0 tại </a:t>
            </a:r>
            <a:r>
              <a:rPr lang="vi-VN" sz="2600" b="1" i="1" dirty="0" smtClean="0">
                <a:solidFill>
                  <a:srgbClr val="0070C0"/>
                </a:solidFill>
                <a:latin typeface="Arial" pitchFamily="34" charset="0"/>
                <a:cs typeface="Arial" pitchFamily="34" charset="0"/>
              </a:rPr>
              <a:t>chỗ</a:t>
            </a:r>
            <a:r>
              <a:rPr lang="en-US" sz="2600" b="1" i="1" dirty="0">
                <a:solidFill>
                  <a:srgbClr val="0070C0"/>
                </a:solidFill>
                <a:latin typeface="Arial" pitchFamily="34" charset="0"/>
                <a:cs typeface="Arial" pitchFamily="34" charset="0"/>
              </a:rPr>
              <a:t> ở </a:t>
            </a:r>
            <a:r>
              <a:rPr lang="en-US" sz="2600" b="1" i="1" dirty="0" err="1">
                <a:solidFill>
                  <a:srgbClr val="FF0000"/>
                </a:solidFill>
                <a:latin typeface="Arial" pitchFamily="34" charset="0"/>
                <a:cs typeface="Arial" pitchFamily="34" charset="0"/>
              </a:rPr>
              <a:t>khu</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cách</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ly</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tập</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thời</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của</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doanh</a:t>
            </a:r>
            <a:r>
              <a:rPr lang="en-US" sz="2600" b="1" i="1" dirty="0">
                <a:solidFill>
                  <a:srgbClr val="FF0000"/>
                </a:solidFill>
                <a:latin typeface="Arial" pitchFamily="34" charset="0"/>
                <a:cs typeface="Arial" pitchFamily="34" charset="0"/>
              </a:rPr>
              <a:t> </a:t>
            </a:r>
            <a:r>
              <a:rPr lang="en-US" sz="2600" b="1" i="1" dirty="0" err="1">
                <a:solidFill>
                  <a:srgbClr val="FF0000"/>
                </a:solidFill>
                <a:latin typeface="Arial" pitchFamily="34" charset="0"/>
                <a:cs typeface="Arial" pitchFamily="34" charset="0"/>
              </a:rPr>
              <a:t>nghiệp</a:t>
            </a:r>
            <a:r>
              <a:rPr lang="vi-VN" sz="2600" b="1" i="1" dirty="0" smtClean="0">
                <a:solidFill>
                  <a:srgbClr val="0070C0"/>
                </a:solidFill>
                <a:latin typeface="Arial" pitchFamily="34" charset="0"/>
                <a:cs typeface="Arial" pitchFamily="34" charset="0"/>
              </a:rPr>
              <a:t> </a:t>
            </a:r>
            <a:r>
              <a:rPr lang="vi-VN" sz="2600" b="1" i="1" dirty="0">
                <a:solidFill>
                  <a:srgbClr val="0070C0"/>
                </a:solidFill>
                <a:latin typeface="Arial" pitchFamily="34" charset="0"/>
                <a:cs typeface="Arial" pitchFamily="34" charset="0"/>
              </a:rPr>
              <a:t>và thông báo ngay cho cơ quan y tế để chuyển cách ly, điều trị và thực hiện </a:t>
            </a:r>
            <a:r>
              <a:rPr lang="vi-VN" sz="2600" b="1" i="1" dirty="0">
                <a:solidFill>
                  <a:srgbClr val="FF0000"/>
                </a:solidFill>
                <a:latin typeface="Arial" pitchFamily="34" charset="0"/>
                <a:cs typeface="Arial" pitchFamily="34" charset="0"/>
              </a:rPr>
              <a:t>khoanh vùng, khử khuẩn </a:t>
            </a:r>
            <a:r>
              <a:rPr lang="vi-VN" sz="2600" b="1" i="1" dirty="0">
                <a:solidFill>
                  <a:srgbClr val="0070C0"/>
                </a:solidFill>
                <a:latin typeface="Arial" pitchFamily="34" charset="0"/>
                <a:cs typeface="Arial" pitchFamily="34" charset="0"/>
              </a:rPr>
              <a:t>theo quy định.</a:t>
            </a:r>
            <a:endParaRPr lang="en-US" sz="2600" b="1" i="1" dirty="0">
              <a:solidFill>
                <a:srgbClr val="0070C0"/>
              </a:solidFill>
              <a:latin typeface="Arial" pitchFamily="34" charset="0"/>
              <a:cs typeface="Arial" pitchFamily="34" charset="0"/>
            </a:endParaRPr>
          </a:p>
          <a:p>
            <a:pPr marL="0" indent="0" algn="just">
              <a:buSzPct val="90000"/>
              <a:buNone/>
            </a:pPr>
            <a:r>
              <a:rPr lang="en-US" sz="2600" b="1" i="1" dirty="0">
                <a:solidFill>
                  <a:srgbClr val="0070C0"/>
                </a:solidFill>
                <a:latin typeface="Arial" pitchFamily="34" charset="0"/>
                <a:cs typeface="Arial" pitchFamily="34" charset="0"/>
              </a:rPr>
              <a:t>- </a:t>
            </a:r>
            <a:r>
              <a:rPr lang="vi-VN" sz="2600" b="1" i="1" dirty="0">
                <a:solidFill>
                  <a:srgbClr val="0070C0"/>
                </a:solidFill>
                <a:latin typeface="Arial" pitchFamily="34" charset="0"/>
                <a:cs typeface="Arial" pitchFamily="34" charset="0"/>
              </a:rPr>
              <a:t>Khẩn trương </a:t>
            </a:r>
            <a:r>
              <a:rPr lang="vi-VN" sz="2600" b="1" i="1" dirty="0">
                <a:solidFill>
                  <a:srgbClr val="FF0000"/>
                </a:solidFill>
                <a:latin typeface="Arial" pitchFamily="34" charset="0"/>
                <a:cs typeface="Arial" pitchFamily="34" charset="0"/>
              </a:rPr>
              <a:t>truy vết </a:t>
            </a:r>
            <a:r>
              <a:rPr lang="vi-VN" sz="2600" b="1" i="1" dirty="0">
                <a:solidFill>
                  <a:srgbClr val="0070C0"/>
                </a:solidFill>
                <a:latin typeface="Arial" pitchFamily="34" charset="0"/>
                <a:cs typeface="Arial" pitchFamily="34" charset="0"/>
              </a:rPr>
              <a:t>tất cả các trường hợp F</a:t>
            </a:r>
            <a:r>
              <a:rPr lang="en-US" sz="2600" b="1" i="1" dirty="0">
                <a:solidFill>
                  <a:srgbClr val="0070C0"/>
                </a:solidFill>
                <a:latin typeface="Arial" pitchFamily="34" charset="0"/>
                <a:cs typeface="Arial" pitchFamily="34" charset="0"/>
              </a:rPr>
              <a:t>1</a:t>
            </a:r>
            <a:r>
              <a:rPr lang="vi-VN" sz="2600" b="1" i="1" dirty="0">
                <a:solidFill>
                  <a:srgbClr val="0070C0"/>
                </a:solidFill>
                <a:latin typeface="Arial" pitchFamily="34" charset="0"/>
                <a:cs typeface="Arial" pitchFamily="34" charset="0"/>
              </a:rPr>
              <a:t>, F2 của các F0 mới để thực hiện cách ly theo quy định. </a:t>
            </a:r>
            <a:endParaRPr lang="en-US" sz="2600" b="1" i="1" dirty="0">
              <a:solidFill>
                <a:srgbClr val="0070C0"/>
              </a:solidFill>
              <a:latin typeface="Arial" pitchFamily="34" charset="0"/>
              <a:cs typeface="Arial" pitchFamily="34" charset="0"/>
            </a:endParaRPr>
          </a:p>
          <a:p>
            <a:pPr marL="0" indent="0" algn="just">
              <a:buSzPct val="90000"/>
              <a:buNone/>
            </a:pPr>
            <a:r>
              <a:rPr lang="en-US" sz="2600" b="1" i="1" dirty="0">
                <a:solidFill>
                  <a:srgbClr val="0070C0"/>
                </a:solidFill>
                <a:latin typeface="Arial" pitchFamily="34" charset="0"/>
                <a:cs typeface="Arial" pitchFamily="34" charset="0"/>
              </a:rPr>
              <a:t>- </a:t>
            </a:r>
            <a:r>
              <a:rPr lang="vi-VN" sz="2600" b="1" i="1" dirty="0">
                <a:solidFill>
                  <a:srgbClr val="0070C0"/>
                </a:solidFill>
                <a:latin typeface="Arial" pitchFamily="34" charset="0"/>
                <a:cs typeface="Arial" pitchFamily="34" charset="0"/>
              </a:rPr>
              <a:t>Tất cả NLĐ trong cùng phân xưởng/dây chuyền sản xuất/</a:t>
            </a:r>
            <a:r>
              <a:rPr lang="en-US" sz="2600" b="1" i="1" dirty="0">
                <a:solidFill>
                  <a:srgbClr val="0070C0"/>
                </a:solidFill>
                <a:latin typeface="Arial" pitchFamily="34" charset="0"/>
                <a:cs typeface="Arial" pitchFamily="34" charset="0"/>
              </a:rPr>
              <a:t>KVSX/</a:t>
            </a:r>
            <a:r>
              <a:rPr lang="vi-VN" sz="2600" b="1" i="1" dirty="0">
                <a:solidFill>
                  <a:srgbClr val="0070C0"/>
                </a:solidFill>
                <a:latin typeface="Arial" pitchFamily="34" charset="0"/>
                <a:cs typeface="Arial" pitchFamily="34" charset="0"/>
              </a:rPr>
              <a:t>vị trí làm việc nơi có trường hợp mắc bệnh được coi là F1 và thực hiện </a:t>
            </a:r>
            <a:r>
              <a:rPr lang="vi-VN" sz="2600" b="1" i="1" dirty="0">
                <a:solidFill>
                  <a:srgbClr val="FF0000"/>
                </a:solidFill>
                <a:latin typeface="Arial" pitchFamily="34" charset="0"/>
                <a:cs typeface="Arial" pitchFamily="34" charset="0"/>
              </a:rPr>
              <a:t>cách ly tập trung </a:t>
            </a:r>
            <a:r>
              <a:rPr lang="vi-VN" sz="2600" b="1" i="1" dirty="0">
                <a:solidFill>
                  <a:srgbClr val="0070C0"/>
                </a:solidFill>
                <a:latin typeface="Arial" pitchFamily="34" charset="0"/>
                <a:cs typeface="Arial" pitchFamily="34" charset="0"/>
              </a:rPr>
              <a:t>ngay.</a:t>
            </a:r>
            <a:endParaRPr lang="en-US" sz="2600" b="1" i="1" dirty="0">
              <a:solidFill>
                <a:srgbClr val="0070C0"/>
              </a:solidFill>
              <a:latin typeface="Arial" pitchFamily="34" charset="0"/>
              <a:cs typeface="Arial" pitchFamily="34" charset="0"/>
            </a:endParaRPr>
          </a:p>
          <a:p>
            <a:pPr marL="0" indent="0" algn="just">
              <a:buSzPct val="90000"/>
              <a:buNone/>
            </a:pPr>
            <a:r>
              <a:rPr lang="en-US" sz="2600" b="1" i="1" dirty="0">
                <a:solidFill>
                  <a:srgbClr val="0070C0"/>
                </a:solidFill>
                <a:latin typeface="Arial" pitchFamily="34" charset="0"/>
                <a:cs typeface="Arial" pitchFamily="34" charset="0"/>
              </a:rPr>
              <a:t>- </a:t>
            </a:r>
            <a:r>
              <a:rPr lang="vi-VN" sz="2600" b="1" i="1" dirty="0">
                <a:solidFill>
                  <a:srgbClr val="0070C0"/>
                </a:solidFill>
                <a:latin typeface="Arial" pitchFamily="34" charset="0"/>
                <a:cs typeface="Arial" pitchFamily="34" charset="0"/>
              </a:rPr>
              <a:t>Yêu cầu toàn bộ NLĐ </a:t>
            </a:r>
            <a:r>
              <a:rPr lang="vi-VN" sz="2600" b="1" i="1" dirty="0">
                <a:solidFill>
                  <a:srgbClr val="FF0000"/>
                </a:solidFill>
                <a:latin typeface="Arial" pitchFamily="34" charset="0"/>
                <a:cs typeface="Arial" pitchFamily="34" charset="0"/>
              </a:rPr>
              <a:t>khai báo y tế </a:t>
            </a:r>
            <a:r>
              <a:rPr lang="vi-VN" sz="2600" b="1" i="1" dirty="0">
                <a:solidFill>
                  <a:srgbClr val="0070C0"/>
                </a:solidFill>
                <a:latin typeface="Arial" pitchFamily="34" charset="0"/>
                <a:cs typeface="Arial" pitchFamily="34" charset="0"/>
              </a:rPr>
              <a:t>bắt buộc với chính quyền địa phương và y tế cơ sở nơi cư trú để phối hợp theo dõi và quản lý.</a:t>
            </a: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29</a:t>
            </a:fld>
            <a:endParaRPr lang="en-US"/>
          </a:p>
        </p:txBody>
      </p:sp>
    </p:spTree>
    <p:extLst>
      <p:ext uri="{BB962C8B-B14F-4D97-AF65-F5344CB8AC3E}">
        <p14:creationId xmlns:p14="http://schemas.microsoft.com/office/powerpoint/2010/main" val="2650600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1941910" y="6135809"/>
            <a:ext cx="5714999" cy="365125"/>
          </a:xfrm>
          <a:prstGeom prst="rect">
            <a:avLst/>
          </a:prstGeom>
        </p:spPr>
        <p:txBody>
          <a:bodyPr/>
          <a:lstStyle/>
          <a:p>
            <a:endParaRPr lang="en-US" dirty="0"/>
          </a:p>
        </p:txBody>
      </p:sp>
      <p:sp>
        <p:nvSpPr>
          <p:cNvPr id="5" name="Slide Number Placeholder 4"/>
          <p:cNvSpPr>
            <a:spLocks noGrp="1"/>
          </p:cNvSpPr>
          <p:nvPr>
            <p:ph type="sldNum" sz="quarter" idx="4294967295"/>
          </p:nvPr>
        </p:nvSpPr>
        <p:spPr>
          <a:xfrm>
            <a:off x="398860" y="787783"/>
            <a:ext cx="584825" cy="365125"/>
          </a:xfrm>
          <a:prstGeom prst="rect">
            <a:avLst/>
          </a:prstGeom>
        </p:spPr>
        <p:txBody>
          <a:bodyPr/>
          <a:lstStyle/>
          <a:p>
            <a:fld id="{4895B13E-0871-485D-B132-2C1AD246B085}" type="slidenum">
              <a:rPr lang="en-US" smtClean="0"/>
              <a:pPr/>
              <a:t>3</a:t>
            </a:fld>
            <a:endParaRPr lang="en-US"/>
          </a:p>
        </p:txBody>
      </p:sp>
      <p:sp>
        <p:nvSpPr>
          <p:cNvPr id="6" name="Title 1"/>
          <p:cNvSpPr txBox="1">
            <a:spLocks/>
          </p:cNvSpPr>
          <p:nvPr/>
        </p:nvSpPr>
        <p:spPr>
          <a:xfrm>
            <a:off x="1153886" y="304800"/>
            <a:ext cx="6515100" cy="761999"/>
          </a:xfrm>
          <a:prstGeom prst="rect">
            <a:avLst/>
          </a:prstGeom>
        </p:spPr>
        <p:style>
          <a:lnRef idx="1">
            <a:schemeClr val="accent4"/>
          </a:lnRef>
          <a:fillRef idx="2">
            <a:schemeClr val="accent4"/>
          </a:fillRef>
          <a:effectRef idx="1">
            <a:schemeClr val="accent4"/>
          </a:effectRef>
          <a:fontRef idx="minor">
            <a:schemeClr val="dk1"/>
          </a:fontRef>
        </p:style>
        <p:txBody>
          <a:bodyPr vert="horz" anchor="b">
            <a:normAutofit fontScale="85000" lnSpcReduction="20000"/>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dirty="0">
                <a:solidFill>
                  <a:srgbClr val="FF0000"/>
                </a:solidFill>
                <a:latin typeface="Times New Roman" pitchFamily="18" charset="0"/>
                <a:cs typeface="Times New Roman" pitchFamily="18" charset="0"/>
              </a:rPr>
              <a:t> </a:t>
            </a:r>
            <a:r>
              <a:rPr lang="en-US" b="1" dirty="0" smtClean="0">
                <a:solidFill>
                  <a:srgbClr val="FF0000"/>
                </a:solidFill>
                <a:latin typeface="Arial" pitchFamily="34" charset="0"/>
                <a:cs typeface="Arial" pitchFamily="34" charset="0"/>
              </a:rPr>
              <a:t>CÁC Ổ DỊCH TRONG KHU CÔNG NGHIỆP</a:t>
            </a:r>
            <a:endParaRPr lang="en-US" b="1" dirty="0">
              <a:solidFill>
                <a:srgbClr val="FF0000"/>
              </a:solidFill>
              <a:latin typeface="Arial" pitchFamily="34" charset="0"/>
              <a:cs typeface="Arial" pitchFamily="34" charset="0"/>
            </a:endParaRPr>
          </a:p>
        </p:txBody>
      </p:sp>
      <p:sp>
        <p:nvSpPr>
          <p:cNvPr id="3" name="Rectangle 2"/>
          <p:cNvSpPr/>
          <p:nvPr/>
        </p:nvSpPr>
        <p:spPr>
          <a:xfrm>
            <a:off x="639536" y="1752600"/>
            <a:ext cx="7543800" cy="3539430"/>
          </a:xfrm>
          <a:prstGeom prst="rect">
            <a:avLst/>
          </a:prstGeom>
        </p:spPr>
        <p:txBody>
          <a:bodyPr wrap="square">
            <a:spAutoFit/>
          </a:bodyPr>
          <a:lstStyle/>
          <a:p>
            <a:r>
              <a:rPr lang="en-US" sz="3200" b="1" u="sng" dirty="0" smtClean="0"/>
              <a:t>- </a:t>
            </a:r>
            <a:r>
              <a:rPr lang="en-US" sz="3200" b="1" u="sng" dirty="0" err="1" smtClean="0"/>
              <a:t>BắC</a:t>
            </a:r>
            <a:r>
              <a:rPr lang="en-US" sz="3200" b="1" u="sng" dirty="0" smtClean="0"/>
              <a:t> </a:t>
            </a:r>
            <a:r>
              <a:rPr lang="en-US" sz="3200" b="1" u="sng" dirty="0" err="1"/>
              <a:t>Giang</a:t>
            </a:r>
            <a:r>
              <a:rPr lang="en-US" sz="3200" b="1" u="sng" dirty="0"/>
              <a:t>: 4 </a:t>
            </a:r>
            <a:r>
              <a:rPr lang="en-US" sz="3200" b="1" u="sng" dirty="0" err="1"/>
              <a:t>khu</a:t>
            </a:r>
            <a:r>
              <a:rPr lang="en-US" sz="3200" b="1" u="sng" dirty="0"/>
              <a:t> </a:t>
            </a:r>
            <a:r>
              <a:rPr lang="en-US" sz="3200" b="1" u="sng" dirty="0" err="1"/>
              <a:t>công</a:t>
            </a:r>
            <a:r>
              <a:rPr lang="en-US" sz="3200" b="1" u="sng" dirty="0"/>
              <a:t> </a:t>
            </a:r>
            <a:r>
              <a:rPr lang="en-US" sz="3200" b="1" u="sng" dirty="0" err="1" smtClean="0"/>
              <a:t>nghiệp</a:t>
            </a:r>
            <a:endParaRPr lang="en-US" sz="3200" b="1" u="sng" dirty="0" smtClean="0"/>
          </a:p>
          <a:p>
            <a:r>
              <a:rPr lang="en-US" sz="3200" b="1" u="sng" dirty="0"/>
              <a:t/>
            </a:r>
            <a:br>
              <a:rPr lang="en-US" sz="3200" b="1" u="sng" dirty="0"/>
            </a:br>
            <a:r>
              <a:rPr lang="en-US" sz="3200" b="1" u="sng" dirty="0"/>
              <a:t>- TP. </a:t>
            </a:r>
            <a:r>
              <a:rPr lang="en-US" sz="3200" b="1" u="sng" dirty="0" err="1"/>
              <a:t>Hồ</a:t>
            </a:r>
            <a:r>
              <a:rPr lang="en-US" sz="3200" b="1" u="sng" dirty="0"/>
              <a:t> </a:t>
            </a:r>
            <a:r>
              <a:rPr lang="en-US" sz="3200" b="1" u="sng" dirty="0" err="1"/>
              <a:t>Chí</a:t>
            </a:r>
            <a:r>
              <a:rPr lang="en-US" sz="3200" b="1" u="sng" dirty="0"/>
              <a:t> </a:t>
            </a:r>
            <a:r>
              <a:rPr lang="en-US" sz="3200" b="1" u="sng" dirty="0" smtClean="0"/>
              <a:t>minh</a:t>
            </a:r>
            <a:r>
              <a:rPr lang="en-US" sz="3200" b="1" u="sng" dirty="0"/>
              <a:t>: </a:t>
            </a:r>
            <a:r>
              <a:rPr lang="vi-VN" sz="3200" b="1" u="sng" dirty="0"/>
              <a:t>0</a:t>
            </a:r>
            <a:r>
              <a:rPr lang="en-US" sz="3200" b="1" u="sng" dirty="0"/>
              <a:t>9 </a:t>
            </a:r>
            <a:r>
              <a:rPr lang="en-US" sz="3200" b="1" u="sng" dirty="0" err="1"/>
              <a:t>Công</a:t>
            </a:r>
            <a:r>
              <a:rPr lang="en-US" sz="3200" b="1" u="sng" dirty="0"/>
              <a:t> ty</a:t>
            </a:r>
            <a:br>
              <a:rPr lang="en-US" sz="3200" b="1" u="sng" dirty="0"/>
            </a:br>
            <a:r>
              <a:rPr lang="en-US" sz="3200" b="1" u="sng" dirty="0"/>
              <a:t/>
            </a:r>
            <a:br>
              <a:rPr lang="en-US" sz="3200" b="1" u="sng" dirty="0"/>
            </a:br>
            <a:r>
              <a:rPr lang="en-US" sz="3200" b="1" u="sng" dirty="0"/>
              <a:t>- </a:t>
            </a:r>
            <a:r>
              <a:rPr lang="en-US" sz="3200" b="1" u="sng" dirty="0" err="1"/>
              <a:t>BÌnh</a:t>
            </a:r>
            <a:r>
              <a:rPr lang="en-US" sz="3200" b="1" u="sng" dirty="0"/>
              <a:t> </a:t>
            </a:r>
            <a:r>
              <a:rPr lang="en-US" sz="3200" b="1" u="sng" dirty="0" err="1"/>
              <a:t>Dương</a:t>
            </a:r>
            <a:r>
              <a:rPr lang="en-US" sz="3200" b="1" u="sng" dirty="0"/>
              <a:t>: 48 </a:t>
            </a:r>
            <a:r>
              <a:rPr lang="en-US" sz="3200" b="1" u="sng" dirty="0" err="1"/>
              <a:t>Công</a:t>
            </a:r>
            <a:r>
              <a:rPr lang="en-US" sz="3200" b="1" u="sng" dirty="0"/>
              <a:t> ty</a:t>
            </a:r>
            <a:br>
              <a:rPr lang="en-US" sz="3200" b="1" u="sng" dirty="0"/>
            </a:br>
            <a:r>
              <a:rPr lang="en-US" sz="3200" b="1" u="sng" dirty="0"/>
              <a:t/>
            </a:r>
            <a:br>
              <a:rPr lang="en-US" sz="3200" b="1" u="sng" dirty="0"/>
            </a:br>
            <a:r>
              <a:rPr lang="en-US" sz="3200" b="1" u="sng" dirty="0"/>
              <a:t>- </a:t>
            </a:r>
            <a:r>
              <a:rPr lang="en-US" sz="3200" b="1" u="sng" dirty="0" err="1"/>
              <a:t>BÌnh</a:t>
            </a:r>
            <a:r>
              <a:rPr lang="en-US" sz="3200" b="1" u="sng" dirty="0"/>
              <a:t> </a:t>
            </a:r>
            <a:r>
              <a:rPr lang="en-US" sz="3200" b="1" u="sng" dirty="0" err="1"/>
              <a:t>Dương</a:t>
            </a:r>
            <a:r>
              <a:rPr lang="en-US" sz="3200" b="1" u="sng" dirty="0"/>
              <a:t>: 03 </a:t>
            </a:r>
            <a:r>
              <a:rPr lang="en-US" sz="3200" b="1" u="sng" dirty="0" err="1"/>
              <a:t>Công</a:t>
            </a:r>
            <a:r>
              <a:rPr lang="en-US" sz="3200" b="1" u="sng" dirty="0"/>
              <a:t> ty</a:t>
            </a:r>
            <a:endParaRPr lang="en-US" sz="3200" dirty="0"/>
          </a:p>
        </p:txBody>
      </p:sp>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2103970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609600"/>
            <a:ext cx="8610600" cy="5562600"/>
          </a:xfrm>
        </p:spPr>
        <p:txBody>
          <a:bodyPr>
            <a:normAutofit/>
          </a:bodyPr>
          <a:lstStyle/>
          <a:p>
            <a:pPr marL="0" indent="0" algn="just">
              <a:lnSpc>
                <a:spcPct val="120000"/>
              </a:lnSpc>
              <a:spcBef>
                <a:spcPts val="600"/>
              </a:spcBef>
              <a:spcAft>
                <a:spcPts val="600"/>
              </a:spcAft>
              <a:buNone/>
            </a:pPr>
            <a:r>
              <a:rPr lang="vi-VN" sz="2800" b="1" dirty="0">
                <a:solidFill>
                  <a:schemeClr val="accent5">
                    <a:lumMod val="75000"/>
                  </a:schemeClr>
                </a:solidFill>
                <a:latin typeface="Arial" pitchFamily="34" charset="0"/>
                <a:cs typeface="Arial" pitchFamily="34" charset="0"/>
              </a:rPr>
              <a:t>c. T</a:t>
            </a:r>
            <a:r>
              <a:rPr lang="en-US" sz="2800" b="1" dirty="0">
                <a:solidFill>
                  <a:schemeClr val="accent5">
                    <a:lumMod val="75000"/>
                  </a:schemeClr>
                </a:solidFill>
                <a:latin typeface="Arial" pitchFamily="34" charset="0"/>
                <a:cs typeface="Arial" pitchFamily="34" charset="0"/>
              </a:rPr>
              <a:t>ì</a:t>
            </a:r>
            <a:r>
              <a:rPr lang="vi-VN" sz="2800" b="1" dirty="0">
                <a:solidFill>
                  <a:schemeClr val="accent5">
                    <a:lumMod val="75000"/>
                  </a:schemeClr>
                </a:solidFill>
                <a:latin typeface="Arial" pitchFamily="34" charset="0"/>
                <a:cs typeface="Arial" pitchFamily="34" charset="0"/>
              </a:rPr>
              <a:t>nh huống 3: </a:t>
            </a:r>
            <a:r>
              <a:rPr lang="vi-VN" sz="2800" b="1" dirty="0">
                <a:solidFill>
                  <a:srgbClr val="FF0000"/>
                </a:solidFill>
                <a:latin typeface="Arial" pitchFamily="34" charset="0"/>
                <a:cs typeface="Arial" pitchFamily="34" charset="0"/>
              </a:rPr>
              <a:t>Không phát hiện thêm tr</a:t>
            </a:r>
            <a:r>
              <a:rPr lang="en-US" sz="2800" b="1" dirty="0">
                <a:solidFill>
                  <a:srgbClr val="FF0000"/>
                </a:solidFill>
                <a:latin typeface="Arial" pitchFamily="34" charset="0"/>
                <a:cs typeface="Arial" pitchFamily="34" charset="0"/>
              </a:rPr>
              <a:t>ư</a:t>
            </a:r>
            <a:r>
              <a:rPr lang="vi-VN" sz="2800" b="1" dirty="0">
                <a:solidFill>
                  <a:srgbClr val="FF0000"/>
                </a:solidFill>
                <a:latin typeface="Arial" pitchFamily="34" charset="0"/>
                <a:cs typeface="Arial" pitchFamily="34" charset="0"/>
              </a:rPr>
              <a:t>ờng hợp mắc bệnh; tất cả các mẫu xét nghiệm trong CSSXKD, KCN âm tính</a:t>
            </a:r>
            <a:endParaRPr lang="en-US" sz="2800" b="1" dirty="0">
              <a:solidFill>
                <a:srgbClr val="FF0000"/>
              </a:solidFill>
              <a:latin typeface="Arial" pitchFamily="34" charset="0"/>
              <a:cs typeface="Arial" pitchFamily="34" charset="0"/>
            </a:endParaRPr>
          </a:p>
          <a:p>
            <a:pPr algn="just">
              <a:lnSpc>
                <a:spcPct val="120000"/>
              </a:lnSpc>
              <a:spcBef>
                <a:spcPts val="600"/>
              </a:spcBef>
              <a:spcAft>
                <a:spcPts val="600"/>
              </a:spcAft>
              <a:buSzPct val="90000"/>
              <a:buFont typeface="Wingdings" pitchFamily="2" charset="2"/>
              <a:buChar char="§"/>
            </a:pPr>
            <a:r>
              <a:rPr lang="vi-VN" sz="3000" b="1" i="1" dirty="0">
                <a:solidFill>
                  <a:srgbClr val="0070C0"/>
                </a:solidFill>
                <a:latin typeface="Arial" pitchFamily="34" charset="0"/>
                <a:cs typeface="Arial" pitchFamily="34" charset="0"/>
              </a:rPr>
              <a:t>Rà soát toàn bộ NLĐ trong CSSXKD, KCN theo danh sách quản lý để tiếp tục theo dõi</a:t>
            </a:r>
            <a:r>
              <a:rPr lang="en-US" sz="3000" b="1" i="1" dirty="0">
                <a:solidFill>
                  <a:srgbClr val="0070C0"/>
                </a:solidFill>
                <a:latin typeface="Arial" pitchFamily="34" charset="0"/>
                <a:cs typeface="Arial" pitchFamily="34" charset="0"/>
              </a:rPr>
              <a:t>.</a:t>
            </a:r>
          </a:p>
          <a:p>
            <a:pPr algn="just">
              <a:lnSpc>
                <a:spcPct val="120000"/>
              </a:lnSpc>
              <a:spcBef>
                <a:spcPts val="600"/>
              </a:spcBef>
              <a:spcAft>
                <a:spcPts val="600"/>
              </a:spcAft>
              <a:buSzPct val="90000"/>
              <a:buFont typeface="Wingdings" pitchFamily="2" charset="2"/>
              <a:buChar char="§"/>
            </a:pPr>
            <a:r>
              <a:rPr lang="en-US" sz="3000" b="1" i="1" dirty="0">
                <a:solidFill>
                  <a:srgbClr val="0070C0"/>
                </a:solidFill>
                <a:latin typeface="Arial" pitchFamily="34" charset="0"/>
                <a:cs typeface="Arial" pitchFamily="34" charset="0"/>
              </a:rPr>
              <a:t>G</a:t>
            </a:r>
            <a:r>
              <a:rPr lang="vi-VN" sz="3000" b="1" i="1" dirty="0">
                <a:solidFill>
                  <a:srgbClr val="0070C0"/>
                </a:solidFill>
                <a:latin typeface="Arial" pitchFamily="34" charset="0"/>
                <a:cs typeface="Arial" pitchFamily="34" charset="0"/>
              </a:rPr>
              <a:t>iám sát và định kỳ thực hiện xét nghiệm sàng lọc để kịp thời phát hiện các trường hợp có triệu chứng nghi ngờ mắc bệnh</a:t>
            </a:r>
            <a:endParaRPr lang="en-US" sz="3000" b="1" i="1" dirty="0">
              <a:solidFill>
                <a:srgbClr val="0070C0"/>
              </a:solidFill>
              <a:latin typeface="Arial" pitchFamily="34" charset="0"/>
              <a:cs typeface="Arial" pitchFamily="34" charset="0"/>
            </a:endParaRPr>
          </a:p>
          <a:p>
            <a:pPr>
              <a:lnSpc>
                <a:spcPct val="120000"/>
              </a:lnSpc>
              <a:spcBef>
                <a:spcPts val="600"/>
              </a:spcBef>
              <a:spcAft>
                <a:spcPts val="600"/>
              </a:spcAft>
            </a:pP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30</a:t>
            </a:fld>
            <a:endParaRPr lang="en-US"/>
          </a:p>
        </p:txBody>
      </p:sp>
    </p:spTree>
    <p:extLst>
      <p:ext uri="{BB962C8B-B14F-4D97-AF65-F5344CB8AC3E}">
        <p14:creationId xmlns:p14="http://schemas.microsoft.com/office/powerpoint/2010/main" val="39567235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0"/>
            <a:ext cx="7772400" cy="1470025"/>
          </a:xfrm>
        </p:spPr>
        <p:txBody>
          <a:bodyPr/>
          <a:lstStyle/>
          <a:p>
            <a:r>
              <a:rPr lang="en-US" b="1" dirty="0" smtClean="0">
                <a:solidFill>
                  <a:srgbClr val="FF0000"/>
                </a:solidFill>
              </a:rPr>
              <a:t>KHI CÓ NHIỀU TRƯỜNG HỢP FO</a:t>
            </a:r>
            <a:br>
              <a:rPr lang="en-US" b="1" dirty="0" smtClean="0">
                <a:solidFill>
                  <a:srgbClr val="FF0000"/>
                </a:solidFill>
              </a:rPr>
            </a:br>
            <a:r>
              <a:rPr lang="en-US" b="1" dirty="0" smtClean="0">
                <a:solidFill>
                  <a:srgbClr val="FF0000"/>
                </a:solidFill>
              </a:rPr>
              <a:t>TRONG NHIỀU NHÀ MÁY</a:t>
            </a:r>
            <a:endParaRPr lang="en-US" b="1"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1"/>
            <a:ext cx="510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71801"/>
            <a:ext cx="6400800" cy="357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741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66712"/>
          </a:xfrm>
        </p:spPr>
        <p:txBody>
          <a:bodyPr>
            <a:noAutofit/>
          </a:bodyPr>
          <a:lstStyle/>
          <a:p>
            <a:r>
              <a:rPr lang="en-US" sz="2400" b="1" dirty="0" smtClean="0">
                <a:solidFill>
                  <a:srgbClr val="FF0000"/>
                </a:solidFill>
              </a:rPr>
              <a:t>PHƯƠNG ÁN XỬ LÝ KHI CÓ NHIỀU TRƯỜNG HỢP F0 </a:t>
            </a:r>
            <a:endParaRPr lang="en-US" sz="24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85830" y="841108"/>
            <a:ext cx="381001"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691349"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9" name="Straight Arrow Connector 8"/>
          <p:cNvCxnSpPr/>
          <p:nvPr/>
        </p:nvCxnSpPr>
        <p:spPr>
          <a:xfrm>
            <a:off x="5991880" y="3381302"/>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p:nvPr/>
        </p:nvCxnSpPr>
        <p:spPr>
          <a:xfrm>
            <a:off x="5988681" y="1676400"/>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6019800" y="1676400"/>
            <a:ext cx="0" cy="175260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977629" y="2539903"/>
            <a:ext cx="713720" cy="0"/>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20" name="Straight Arrow Connector 19"/>
          <p:cNvCxnSpPr/>
          <p:nvPr/>
        </p:nvCxnSpPr>
        <p:spPr>
          <a:xfrm>
            <a:off x="4066520"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20"/>
          <p:cNvCxnSpPr/>
          <p:nvPr/>
        </p:nvCxnSpPr>
        <p:spPr>
          <a:xfrm>
            <a:off x="3367051" y="3381302"/>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2" name="Straight Arrow Connector 21"/>
          <p:cNvCxnSpPr/>
          <p:nvPr/>
        </p:nvCxnSpPr>
        <p:spPr>
          <a:xfrm>
            <a:off x="3363852" y="1676400"/>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a:xfrm>
            <a:off x="3394971" y="1676400"/>
            <a:ext cx="0" cy="175260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4" name="Straight Arrow Connector 23"/>
          <p:cNvCxnSpPr/>
          <p:nvPr/>
        </p:nvCxnSpPr>
        <p:spPr>
          <a:xfrm>
            <a:off x="3352800" y="2539903"/>
            <a:ext cx="713720" cy="0"/>
          </a:xfrm>
          <a:prstGeom prst="straightConnector1">
            <a:avLst/>
          </a:prstGeom>
          <a:ln>
            <a:headEnd type="arrow"/>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a:xfrm>
            <a:off x="4108691"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6" name="Straight Arrow Connector 25"/>
          <p:cNvCxnSpPr/>
          <p:nvPr/>
        </p:nvCxnSpPr>
        <p:spPr>
          <a:xfrm>
            <a:off x="3409222" y="5641999"/>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a:off x="3406023" y="3937097"/>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p:nvPr/>
        </p:nvCxnSpPr>
        <p:spPr>
          <a:xfrm>
            <a:off x="3437142" y="3937097"/>
            <a:ext cx="0" cy="175260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a:off x="3394971" y="4800600"/>
            <a:ext cx="713720" cy="0"/>
          </a:xfrm>
          <a:prstGeom prst="straightConnector1">
            <a:avLst/>
          </a:prstGeom>
          <a:ln>
            <a:headEnd type="arrow"/>
            <a:tailEnd type="arrow"/>
          </a:ln>
        </p:spPr>
        <p:style>
          <a:lnRef idx="3">
            <a:schemeClr val="accent5"/>
          </a:lnRef>
          <a:fillRef idx="0">
            <a:schemeClr val="accent5"/>
          </a:fillRef>
          <a:effectRef idx="2">
            <a:schemeClr val="accent5"/>
          </a:effectRef>
          <a:fontRef idx="minor">
            <a:schemeClr val="tx1"/>
          </a:fontRef>
        </p:style>
      </p:cxnSp>
      <p:cxnSp>
        <p:nvCxnSpPr>
          <p:cNvPr id="30" name="Straight Arrow Connector 29"/>
          <p:cNvCxnSpPr/>
          <p:nvPr/>
        </p:nvCxnSpPr>
        <p:spPr>
          <a:xfrm>
            <a:off x="5819120"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a:off x="5119651" y="5654796"/>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5116452" y="3949894"/>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5147571" y="3949894"/>
            <a:ext cx="0" cy="175260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5105400" y="4813397"/>
            <a:ext cx="713720" cy="0"/>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4" name="Rectangle 3"/>
          <p:cNvSpPr/>
          <p:nvPr/>
        </p:nvSpPr>
        <p:spPr>
          <a:xfrm>
            <a:off x="3458082" y="2743200"/>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8" name="Straight Connector 7"/>
          <p:cNvCxnSpPr/>
          <p:nvPr/>
        </p:nvCxnSpPr>
        <p:spPr>
          <a:xfrm>
            <a:off x="228600" y="6400800"/>
            <a:ext cx="87936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802687" cy="5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endCxn id="4098" idx="1"/>
          </p:cNvCxnSpPr>
          <p:nvPr/>
        </p:nvCxnSpPr>
        <p:spPr>
          <a:xfrm flipV="1">
            <a:off x="228600" y="713581"/>
            <a:ext cx="0" cy="5687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022276" y="713582"/>
            <a:ext cx="0" cy="56872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600201" y="6400800"/>
            <a:ext cx="3025238" cy="461665"/>
          </a:xfrm>
          <a:prstGeom prst="rect">
            <a:avLst/>
          </a:prstGeom>
        </p:spPr>
        <p:txBody>
          <a:bodyPr wrap="square">
            <a:spAutoFit/>
          </a:bodyPr>
          <a:lstStyle/>
          <a:p>
            <a:r>
              <a:rPr lang="en-US" sz="2400" b="1" dirty="0" err="1" smtClean="0">
                <a:solidFill>
                  <a:srgbClr val="00B0F0"/>
                </a:solidFill>
                <a:ea typeface="+mj-ea"/>
                <a:cs typeface="+mj-cs"/>
              </a:rPr>
              <a:t>Phong</a:t>
            </a:r>
            <a:r>
              <a:rPr lang="en-US" sz="2400" b="1" dirty="0" smtClean="0">
                <a:solidFill>
                  <a:srgbClr val="00B0F0"/>
                </a:solidFill>
                <a:ea typeface="+mj-ea"/>
                <a:cs typeface="+mj-cs"/>
              </a:rPr>
              <a:t> </a:t>
            </a:r>
            <a:r>
              <a:rPr lang="en-US" sz="2400" b="1" dirty="0" err="1" smtClean="0">
                <a:solidFill>
                  <a:srgbClr val="00B0F0"/>
                </a:solidFill>
                <a:ea typeface="+mj-ea"/>
                <a:cs typeface="+mj-cs"/>
              </a:rPr>
              <a:t>tỏa</a:t>
            </a:r>
            <a:r>
              <a:rPr lang="en-US" sz="2400" b="1" dirty="0" smtClean="0">
                <a:solidFill>
                  <a:srgbClr val="00B0F0"/>
                </a:solidFill>
                <a:ea typeface="+mj-ea"/>
                <a:cs typeface="+mj-cs"/>
              </a:rPr>
              <a:t> </a:t>
            </a:r>
            <a:r>
              <a:rPr lang="en-US" sz="2400" b="1" dirty="0" err="1" smtClean="0">
                <a:solidFill>
                  <a:srgbClr val="00B0F0"/>
                </a:solidFill>
                <a:ea typeface="+mj-ea"/>
                <a:cs typeface="+mj-cs"/>
              </a:rPr>
              <a:t>lại</a:t>
            </a:r>
            <a:r>
              <a:rPr lang="en-US" sz="2400" b="1" dirty="0" smtClean="0">
                <a:solidFill>
                  <a:srgbClr val="00B0F0"/>
                </a:solidFill>
                <a:ea typeface="+mj-ea"/>
                <a:cs typeface="+mj-cs"/>
              </a:rPr>
              <a:t> </a:t>
            </a:r>
            <a:r>
              <a:rPr lang="en-US" sz="2400" b="1" dirty="0" err="1" smtClean="0">
                <a:solidFill>
                  <a:srgbClr val="00B0F0"/>
                </a:solidFill>
                <a:ea typeface="+mj-ea"/>
                <a:cs typeface="+mj-cs"/>
              </a:rPr>
              <a:t>nhà</a:t>
            </a:r>
            <a:r>
              <a:rPr lang="en-US" sz="2400" b="1" dirty="0" smtClean="0">
                <a:solidFill>
                  <a:srgbClr val="00B0F0"/>
                </a:solidFill>
                <a:ea typeface="+mj-ea"/>
                <a:cs typeface="+mj-cs"/>
              </a:rPr>
              <a:t> </a:t>
            </a:r>
            <a:r>
              <a:rPr lang="en-US" sz="2400" b="1" dirty="0" err="1" smtClean="0">
                <a:solidFill>
                  <a:srgbClr val="00B0F0"/>
                </a:solidFill>
                <a:ea typeface="+mj-ea"/>
                <a:cs typeface="+mj-cs"/>
              </a:rPr>
              <a:t>máy</a:t>
            </a:r>
            <a:endParaRPr lang="en-US" dirty="0">
              <a:solidFill>
                <a:srgbClr val="00B0F0"/>
              </a:solidFill>
            </a:endParaRPr>
          </a:p>
        </p:txBody>
      </p:sp>
      <p:cxnSp>
        <p:nvCxnSpPr>
          <p:cNvPr id="2054" name="Straight Connector 2053"/>
          <p:cNvCxnSpPr/>
          <p:nvPr/>
        </p:nvCxnSpPr>
        <p:spPr>
          <a:xfrm flipV="1">
            <a:off x="3280089" y="2527106"/>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6" name="Straight Connector 45"/>
          <p:cNvCxnSpPr/>
          <p:nvPr/>
        </p:nvCxnSpPr>
        <p:spPr>
          <a:xfrm flipV="1">
            <a:off x="3280089" y="3429000"/>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689554" y="2933737"/>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797114" y="2907051"/>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6046700" y="1879697"/>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38" name="Straight Connector 37"/>
          <p:cNvCxnSpPr/>
          <p:nvPr/>
        </p:nvCxnSpPr>
        <p:spPr>
          <a:xfrm flipV="1">
            <a:off x="5868707" y="1663603"/>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9" name="Straight Connector 38"/>
          <p:cNvCxnSpPr/>
          <p:nvPr/>
        </p:nvCxnSpPr>
        <p:spPr>
          <a:xfrm flipV="1">
            <a:off x="5868707" y="2565497"/>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78172" y="2070234"/>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85732" y="2043548"/>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6130463" y="5003897"/>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43" name="Straight Connector 42"/>
          <p:cNvCxnSpPr/>
          <p:nvPr/>
        </p:nvCxnSpPr>
        <p:spPr>
          <a:xfrm flipV="1">
            <a:off x="5952470" y="4787803"/>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44" name="Straight Connector 43"/>
          <p:cNvCxnSpPr/>
          <p:nvPr/>
        </p:nvCxnSpPr>
        <p:spPr>
          <a:xfrm flipV="1">
            <a:off x="5952470" y="5689697"/>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61935" y="5194434"/>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469495" y="5167748"/>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711393" y="5055381"/>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50" name="Straight Connector 49"/>
          <p:cNvCxnSpPr/>
          <p:nvPr/>
        </p:nvCxnSpPr>
        <p:spPr>
          <a:xfrm flipV="1">
            <a:off x="533400" y="4839287"/>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51" name="Straight Connector 50"/>
          <p:cNvCxnSpPr/>
          <p:nvPr/>
        </p:nvCxnSpPr>
        <p:spPr>
          <a:xfrm flipV="1">
            <a:off x="533400" y="5741181"/>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42865" y="5245918"/>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425" y="5219232"/>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3530793" y="4986232"/>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55" name="Straight Connector 54"/>
          <p:cNvCxnSpPr/>
          <p:nvPr/>
        </p:nvCxnSpPr>
        <p:spPr>
          <a:xfrm flipV="1">
            <a:off x="3352800" y="4770138"/>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56" name="Straight Connector 55"/>
          <p:cNvCxnSpPr/>
          <p:nvPr/>
        </p:nvCxnSpPr>
        <p:spPr>
          <a:xfrm flipV="1">
            <a:off x="3352800" y="5672032"/>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5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762265" y="5176769"/>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69825" y="5150083"/>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ectangle 58"/>
          <p:cNvSpPr/>
          <p:nvPr/>
        </p:nvSpPr>
        <p:spPr>
          <a:xfrm>
            <a:off x="2159193" y="944659"/>
            <a:ext cx="532518" cy="523220"/>
          </a:xfrm>
          <a:prstGeom prst="rect">
            <a:avLst/>
          </a:prstGeom>
        </p:spPr>
        <p:txBody>
          <a:bodyPr wrap="none">
            <a:spAutoFit/>
          </a:bodyPr>
          <a:lstStyle/>
          <a:p>
            <a:r>
              <a:rPr lang="en-US" sz="2800" b="1" dirty="0" smtClean="0">
                <a:solidFill>
                  <a:srgbClr val="FF0000"/>
                </a:solidFill>
              </a:rPr>
              <a:t>F0</a:t>
            </a:r>
            <a:endParaRPr lang="en-US" sz="2800" b="1" dirty="0">
              <a:solidFill>
                <a:srgbClr val="FF0000"/>
              </a:solidFill>
            </a:endParaRPr>
          </a:p>
        </p:txBody>
      </p:sp>
      <p:cxnSp>
        <p:nvCxnSpPr>
          <p:cNvPr id="60" name="Straight Connector 59"/>
          <p:cNvCxnSpPr/>
          <p:nvPr/>
        </p:nvCxnSpPr>
        <p:spPr>
          <a:xfrm flipV="1">
            <a:off x="1981200" y="728565"/>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61" name="Straight Connector 60"/>
          <p:cNvCxnSpPr/>
          <p:nvPr/>
        </p:nvCxnSpPr>
        <p:spPr>
          <a:xfrm flipV="1">
            <a:off x="1981200" y="1630459"/>
            <a:ext cx="914400" cy="12797"/>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6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90665" y="1135196"/>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98225" y="1108510"/>
            <a:ext cx="100012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stCxn id="62" idx="0"/>
          </p:cNvCxnSpPr>
          <p:nvPr/>
        </p:nvCxnSpPr>
        <p:spPr>
          <a:xfrm flipV="1">
            <a:off x="2957403" y="1201871"/>
            <a:ext cx="5424597" cy="1"/>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1909" y="635891"/>
            <a:ext cx="4767263" cy="248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V="1">
            <a:off x="711393" y="1526908"/>
            <a:ext cx="0" cy="328648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67" name="Straight Connector 66"/>
          <p:cNvCxnSpPr/>
          <p:nvPr/>
        </p:nvCxnSpPr>
        <p:spPr>
          <a:xfrm flipV="1">
            <a:off x="706740" y="1570939"/>
            <a:ext cx="0" cy="328648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68" name="Straight Arrow Connector 67"/>
          <p:cNvCxnSpPr/>
          <p:nvPr/>
        </p:nvCxnSpPr>
        <p:spPr>
          <a:xfrm flipV="1">
            <a:off x="711393" y="1467879"/>
            <a:ext cx="7774437" cy="59031"/>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8941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par>
                                <p:cTn id="20" presetID="10"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10"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childTnLst>
                                </p:cTn>
                              </p:par>
                              <p:par>
                                <p:cTn id="74" presetID="10"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10" presetClass="entr" presetSubtype="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par>
                                <p:cTn id="83" presetID="10" presetClass="entr" presetSubtype="0"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304801"/>
            <a:ext cx="8305800" cy="6172200"/>
          </a:xfrm>
        </p:spPr>
        <p:txBody>
          <a:bodyPr>
            <a:normAutofit lnSpcReduction="10000"/>
          </a:bodyPr>
          <a:lstStyle/>
          <a:p>
            <a:pPr algn="just">
              <a:lnSpc>
                <a:spcPct val="120000"/>
              </a:lnSpc>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Á</a:t>
            </a:r>
            <a:r>
              <a:rPr lang="vi-VN" sz="2800" b="1" i="1" dirty="0">
                <a:solidFill>
                  <a:srgbClr val="0070C0"/>
                </a:solidFill>
                <a:latin typeface="Arial" pitchFamily="34" charset="0"/>
                <a:cs typeface="Arial" pitchFamily="34" charset="0"/>
              </a:rPr>
              <a:t>p dụng các biện pháp </a:t>
            </a:r>
            <a:r>
              <a:rPr lang="en-US" sz="2800" b="1" i="1" dirty="0">
                <a:solidFill>
                  <a:srgbClr val="0070C0"/>
                </a:solidFill>
                <a:latin typeface="Arial" pitchFamily="34" charset="0"/>
                <a:cs typeface="Arial" pitchFamily="34" charset="0"/>
              </a:rPr>
              <a:t>PCD</a:t>
            </a:r>
            <a:r>
              <a:rPr lang="vi-VN" sz="2800" b="1" i="1" dirty="0">
                <a:solidFill>
                  <a:srgbClr val="0070C0"/>
                </a:solidFill>
                <a:latin typeface="Arial" pitchFamily="34" charset="0"/>
                <a:cs typeface="Arial" pitchFamily="34" charset="0"/>
              </a:rPr>
              <a:t> COVID-19 như </a:t>
            </a:r>
            <a:r>
              <a:rPr lang="en-US" sz="2800" b="1" i="1" dirty="0" err="1">
                <a:solidFill>
                  <a:srgbClr val="0070C0"/>
                </a:solidFill>
                <a:latin typeface="Arial" pitchFamily="34" charset="0"/>
                <a:cs typeface="Arial" pitchFamily="34" charset="0"/>
              </a:rPr>
              <a:t>tại</a:t>
            </a:r>
            <a:r>
              <a:rPr lang="en-US" sz="2800" b="1" i="1" dirty="0">
                <a:solidFill>
                  <a:srgbClr val="0070C0"/>
                </a:solidFill>
                <a:latin typeface="Arial" pitchFamily="34" charset="0"/>
                <a:cs typeface="Arial" pitchFamily="34" charset="0"/>
              </a:rPr>
              <a:t> </a:t>
            </a:r>
            <a:r>
              <a:rPr lang="en-US" sz="2800" b="1" i="1" dirty="0">
                <a:solidFill>
                  <a:srgbClr val="FF0000"/>
                </a:solidFill>
                <a:latin typeface="Arial" pitchFamily="34" charset="0"/>
                <a:cs typeface="Arial" pitchFamily="34" charset="0"/>
              </a:rPr>
              <a:t>01</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CSSXKD, KCN</a:t>
            </a:r>
            <a:r>
              <a:rPr lang="en-US" sz="2800" b="1" i="1" dirty="0">
                <a:solidFill>
                  <a:srgbClr val="0070C0"/>
                </a:solidFill>
                <a:latin typeface="Arial" pitchFamily="34" charset="0"/>
                <a:cs typeface="Arial" pitchFamily="34" charset="0"/>
              </a:rPr>
              <a:t> ở </a:t>
            </a:r>
            <a:r>
              <a:rPr lang="en-US" sz="2800" b="1" i="1" dirty="0" err="1">
                <a:solidFill>
                  <a:srgbClr val="0070C0"/>
                </a:solidFill>
                <a:latin typeface="Arial" pitchFamily="34" charset="0"/>
                <a:cs typeface="Arial" pitchFamily="34" charset="0"/>
              </a:rPr>
              <a:t>phần</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trên</a:t>
            </a:r>
            <a:r>
              <a:rPr lang="en-US" sz="2800" b="1" i="1" dirty="0">
                <a:solidFill>
                  <a:srgbClr val="0070C0"/>
                </a:solidFill>
                <a:latin typeface="Arial" pitchFamily="34" charset="0"/>
                <a:cs typeface="Arial" pitchFamily="34" charset="0"/>
              </a:rPr>
              <a:t>.</a:t>
            </a:r>
          </a:p>
          <a:p>
            <a:pPr algn="just">
              <a:lnSpc>
                <a:spcPct val="120000"/>
              </a:lnSpc>
              <a:spcBef>
                <a:spcPts val="600"/>
              </a:spcBef>
              <a:spcAft>
                <a:spcPts val="600"/>
              </a:spcAft>
              <a:buSzPct val="90000"/>
              <a:buFont typeface="Wingdings" pitchFamily="2" charset="2"/>
              <a:buChar char="§"/>
            </a:pPr>
            <a:r>
              <a:rPr lang="vi-VN" sz="2800" b="1" i="1" dirty="0">
                <a:solidFill>
                  <a:srgbClr val="0070C0"/>
                </a:solidFill>
                <a:latin typeface="Arial" pitchFamily="34" charset="0"/>
                <a:cs typeface="Arial" pitchFamily="34" charset="0"/>
              </a:rPr>
              <a:t>Từng CSSXKD, KCN thường xuyên đánh giá nguy cơ lây nhiễm dịch COVID-19 theo hướng dẫn tại Quyết định 2194/QĐ-BCĐQG ngày 27/5/2020.</a:t>
            </a:r>
            <a:endParaRPr lang="en-US" sz="2800" b="1" i="1" dirty="0">
              <a:solidFill>
                <a:srgbClr val="0070C0"/>
              </a:solidFill>
              <a:latin typeface="Arial" pitchFamily="34" charset="0"/>
              <a:cs typeface="Arial" pitchFamily="34" charset="0"/>
            </a:endParaRPr>
          </a:p>
          <a:p>
            <a:pPr algn="just">
              <a:lnSpc>
                <a:spcPct val="120000"/>
              </a:lnSpc>
              <a:spcBef>
                <a:spcPts val="600"/>
              </a:spcBef>
              <a:spcAft>
                <a:spcPts val="600"/>
              </a:spcAft>
              <a:buSzPct val="90000"/>
              <a:buFont typeface="Wingdings" pitchFamily="2" charset="2"/>
              <a:buChar char="§"/>
            </a:pPr>
            <a:r>
              <a:rPr lang="vi-VN" sz="2800" b="1" i="1" dirty="0">
                <a:solidFill>
                  <a:srgbClr val="0070C0"/>
                </a:solidFill>
                <a:latin typeface="Arial" pitchFamily="34" charset="0"/>
                <a:cs typeface="Arial" pitchFamily="34" charset="0"/>
              </a:rPr>
              <a:t>C</a:t>
            </a:r>
            <a:r>
              <a:rPr lang="en-US" sz="2800" b="1" i="1" dirty="0">
                <a:solidFill>
                  <a:srgbClr val="0070C0"/>
                </a:solidFill>
                <a:latin typeface="Arial" pitchFamily="34" charset="0"/>
                <a:cs typeface="Arial" pitchFamily="34" charset="0"/>
              </a:rPr>
              <a:t>ă</a:t>
            </a:r>
            <a:r>
              <a:rPr lang="vi-VN" sz="2800" b="1" i="1" dirty="0">
                <a:solidFill>
                  <a:srgbClr val="0070C0"/>
                </a:solidFill>
                <a:latin typeface="Arial" pitchFamily="34" charset="0"/>
                <a:cs typeface="Arial" pitchFamily="34" charset="0"/>
              </a:rPr>
              <a:t>n cứ kết quả đánh giá nguy cơ và diễn biến tình hình dịch thực tế tại CSSXKD, KCN, </a:t>
            </a:r>
            <a:r>
              <a:rPr lang="vi-VN" sz="2800" b="1" i="1" dirty="0">
                <a:solidFill>
                  <a:srgbClr val="FF0000"/>
                </a:solidFill>
                <a:latin typeface="Arial" pitchFamily="34" charset="0"/>
                <a:cs typeface="Arial" pitchFamily="34" charset="0"/>
              </a:rPr>
              <a:t>Chủ tịch UBND cấp tỉnh</a:t>
            </a:r>
            <a:r>
              <a:rPr lang="vi-VN" sz="2800" b="1" i="1" dirty="0">
                <a:solidFill>
                  <a:srgbClr val="0070C0"/>
                </a:solidFill>
                <a:latin typeface="Arial" pitchFamily="34" charset="0"/>
                <a:cs typeface="Arial" pitchFamily="34" charset="0"/>
              </a:rPr>
              <a:t> xem xét quyết định việc tiếp tục hoặc dừng hoạt động để đảm bảo quy định phòng, ch</a:t>
            </a:r>
            <a:r>
              <a:rPr lang="en-US" sz="2800" b="1" i="1" dirty="0">
                <a:solidFill>
                  <a:srgbClr val="0070C0"/>
                </a:solidFill>
                <a:latin typeface="Arial" pitchFamily="34" charset="0"/>
                <a:cs typeface="Arial" pitchFamily="34" charset="0"/>
              </a:rPr>
              <a:t>ố</a:t>
            </a:r>
            <a:r>
              <a:rPr lang="vi-VN" sz="2800" b="1" i="1" dirty="0">
                <a:solidFill>
                  <a:srgbClr val="0070C0"/>
                </a:solidFill>
                <a:latin typeface="Arial" pitchFamily="34" charset="0"/>
                <a:cs typeface="Arial" pitchFamily="34" charset="0"/>
              </a:rPr>
              <a:t>ng dịch và an toàn sản xuất.</a:t>
            </a: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33</a:t>
            </a:fld>
            <a:endParaRPr lang="en-US"/>
          </a:p>
        </p:txBody>
      </p:sp>
    </p:spTree>
    <p:extLst>
      <p:ext uri="{BB962C8B-B14F-4D97-AF65-F5344CB8AC3E}">
        <p14:creationId xmlns:p14="http://schemas.microsoft.com/office/powerpoint/2010/main" val="886634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229600" cy="1470025"/>
          </a:xfrm>
        </p:spPr>
        <p:txBody>
          <a:bodyPr>
            <a:normAutofit fontScale="90000"/>
          </a:bodyPr>
          <a:lstStyle/>
          <a:p>
            <a:r>
              <a:rPr lang="vi-VN" b="1" dirty="0" smtClean="0">
                <a:solidFill>
                  <a:schemeClr val="accent5">
                    <a:lumMod val="75000"/>
                  </a:schemeClr>
                </a:solidFill>
                <a:latin typeface="Arial" panose="020B0604020202020204" pitchFamily="34" charset="0"/>
                <a:cs typeface="Arial" panose="020B0604020202020204" pitchFamily="34" charset="0"/>
              </a:rPr>
              <a:t>PHƯƠNG ÁN</a:t>
            </a:r>
            <a:r>
              <a:rPr lang="en-US" b="1" dirty="0" smtClean="0">
                <a:solidFill>
                  <a:schemeClr val="accent5">
                    <a:lumMod val="75000"/>
                  </a:schemeClr>
                </a:solidFill>
                <a:latin typeface="Arial" panose="020B0604020202020204" pitchFamily="34" charset="0"/>
                <a:cs typeface="Arial" panose="020B0604020202020204" pitchFamily="34" charset="0"/>
              </a:rPr>
              <a:t> XÉT NGHIỆM CHO NGƯỜI LAO ĐỘNG TẠI CÁC</a:t>
            </a:r>
            <a:br>
              <a:rPr lang="en-US" b="1" dirty="0" smtClean="0">
                <a:solidFill>
                  <a:schemeClr val="accent5">
                    <a:lumMod val="75000"/>
                  </a:schemeClr>
                </a:solidFill>
                <a:latin typeface="Arial" panose="020B0604020202020204" pitchFamily="34" charset="0"/>
                <a:cs typeface="Arial" panose="020B0604020202020204" pitchFamily="34" charset="0"/>
              </a:rPr>
            </a:br>
            <a:r>
              <a:rPr lang="en-US" b="1" dirty="0" smtClean="0">
                <a:solidFill>
                  <a:schemeClr val="accent5">
                    <a:lumMod val="75000"/>
                  </a:schemeClr>
                </a:solidFill>
                <a:latin typeface="Arial" panose="020B0604020202020204" pitchFamily="34" charset="0"/>
                <a:cs typeface="Arial" panose="020B0604020202020204" pitchFamily="34" charset="0"/>
              </a:rPr>
              <a:t>CƠ SỞ SẢN XUẤT</a:t>
            </a:r>
            <a:endParaRPr lang="en-US" dirty="0">
              <a:solidFill>
                <a:schemeClr val="accent5">
                  <a:lumMod val="75000"/>
                </a:schemeClr>
              </a:solidFill>
              <a:latin typeface="Arial" pitchFamily="34" charset="0"/>
              <a:cs typeface="Arial" pitchFamily="34" charset="0"/>
            </a:endParaRPr>
          </a:p>
        </p:txBody>
      </p:sp>
      <p:sp>
        <p:nvSpPr>
          <p:cNvPr id="3" name="Subtitle 2"/>
          <p:cNvSpPr>
            <a:spLocks noGrp="1"/>
          </p:cNvSpPr>
          <p:nvPr>
            <p:ph type="subTitle"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6248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94" y="3886200"/>
            <a:ext cx="3708206" cy="256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911794"/>
            <a:ext cx="3543300" cy="2651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086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1143000"/>
          </a:xfrm>
        </p:spPr>
        <p:txBody>
          <a:bodyPr>
            <a:noAutofit/>
          </a:bodyPr>
          <a:lstStyle/>
          <a:p>
            <a:r>
              <a:rPr lang="en-US" sz="3600" b="1" dirty="0" smtClean="0">
                <a:solidFill>
                  <a:srgbClr val="FF0000"/>
                </a:solidFill>
              </a:rPr>
              <a:t>KHI CÓ F0</a:t>
            </a:r>
            <a:r>
              <a:rPr lang="en-US" sz="3600" b="1" dirty="0" smtClean="0">
                <a:solidFill>
                  <a:srgbClr val="0070C0"/>
                </a:solidFill>
              </a:rPr>
              <a:t/>
            </a:r>
            <a:br>
              <a:rPr lang="en-US" sz="3600" b="1" dirty="0" smtClean="0">
                <a:solidFill>
                  <a:srgbClr val="0070C0"/>
                </a:solidFill>
              </a:rPr>
            </a:br>
            <a:r>
              <a:rPr lang="en-US" sz="3600" b="1" dirty="0" smtClean="0">
                <a:solidFill>
                  <a:srgbClr val="0070C0"/>
                </a:solidFill>
              </a:rPr>
              <a:t>XÉT NGHIỆM </a:t>
            </a:r>
            <a:r>
              <a:rPr lang="en-US" sz="3600" b="1" dirty="0" err="1" smtClean="0">
                <a:solidFill>
                  <a:srgbClr val="0070C0"/>
                </a:solidFill>
              </a:rPr>
              <a:t>Và</a:t>
            </a:r>
            <a:r>
              <a:rPr lang="en-US" sz="3600" b="1" dirty="0" smtClean="0">
                <a:solidFill>
                  <a:srgbClr val="0070C0"/>
                </a:solidFill>
              </a:rPr>
              <a:t> TỰ XÉT NGHIỆM BẰNG TEST NHANH KHÁNG NGUYÊN</a:t>
            </a:r>
            <a:endParaRPr lang="en-US" sz="3600" b="1" dirty="0">
              <a:solidFill>
                <a:srgbClr val="0070C0"/>
              </a:solidFill>
            </a:endParaRPr>
          </a:p>
        </p:txBody>
      </p:sp>
      <p:sp>
        <p:nvSpPr>
          <p:cNvPr id="3" name="Content Placeholder 2"/>
          <p:cNvSpPr>
            <a:spLocks noGrp="1"/>
          </p:cNvSpPr>
          <p:nvPr>
            <p:ph idx="1"/>
          </p:nvPr>
        </p:nvSpPr>
        <p:spPr>
          <a:xfrm>
            <a:off x="452422" y="1981200"/>
            <a:ext cx="8229600" cy="3124200"/>
          </a:xfrm>
        </p:spPr>
        <p:txBody>
          <a:bodyPr/>
          <a:lstStyle/>
          <a:p>
            <a:r>
              <a:rPr lang="en-US" dirty="0" err="1" smtClean="0"/>
              <a:t>Xét</a:t>
            </a:r>
            <a:r>
              <a:rPr lang="en-US" dirty="0" smtClean="0"/>
              <a:t> </a:t>
            </a:r>
            <a:r>
              <a:rPr lang="en-US" dirty="0" err="1" smtClean="0"/>
              <a:t>nghiệm</a:t>
            </a:r>
            <a:r>
              <a:rPr lang="en-US" dirty="0" smtClean="0"/>
              <a:t> test </a:t>
            </a:r>
            <a:r>
              <a:rPr lang="en-US" dirty="0" err="1" smtClean="0"/>
              <a:t>nhanh</a:t>
            </a:r>
            <a:r>
              <a:rPr lang="en-US" dirty="0" smtClean="0"/>
              <a:t> </a:t>
            </a:r>
            <a:r>
              <a:rPr lang="en-US" dirty="0" err="1" smtClean="0"/>
              <a:t>cho</a:t>
            </a:r>
            <a:r>
              <a:rPr lang="en-US" dirty="0" smtClean="0"/>
              <a:t> </a:t>
            </a:r>
            <a:r>
              <a:rPr lang="en-US" dirty="0" err="1" smtClean="0"/>
              <a:t>toàn</a:t>
            </a:r>
            <a:r>
              <a:rPr lang="en-US" dirty="0" smtClean="0"/>
              <a:t> </a:t>
            </a:r>
            <a:r>
              <a:rPr lang="en-US" dirty="0" err="1" smtClean="0"/>
              <a:t>bộ</a:t>
            </a:r>
            <a:r>
              <a:rPr lang="en-US" dirty="0" smtClean="0"/>
              <a:t> </a:t>
            </a:r>
            <a:r>
              <a:rPr lang="en-US" dirty="0" err="1" smtClean="0"/>
              <a:t>công</a:t>
            </a:r>
            <a:r>
              <a:rPr lang="en-US" dirty="0" smtClean="0"/>
              <a:t> </a:t>
            </a:r>
            <a:r>
              <a:rPr lang="en-US" dirty="0" err="1" smtClean="0"/>
              <a:t>nhân</a:t>
            </a:r>
            <a:r>
              <a:rPr lang="en-US" dirty="0" smtClean="0"/>
              <a:t> </a:t>
            </a:r>
            <a:r>
              <a:rPr lang="en-US" dirty="0" err="1" smtClean="0"/>
              <a:t>trong</a:t>
            </a:r>
            <a:r>
              <a:rPr lang="en-US" dirty="0" smtClean="0"/>
              <a:t> </a:t>
            </a:r>
            <a:r>
              <a:rPr lang="en-US" dirty="0" err="1" smtClean="0"/>
              <a:t>phân</a:t>
            </a:r>
            <a:r>
              <a:rPr lang="en-US" dirty="0" smtClean="0"/>
              <a:t> </a:t>
            </a:r>
            <a:r>
              <a:rPr lang="en-US" dirty="0" err="1" smtClean="0"/>
              <a:t>xưởng</a:t>
            </a:r>
            <a:r>
              <a:rPr lang="en-US" dirty="0" smtClean="0"/>
              <a:t>/</a:t>
            </a:r>
            <a:r>
              <a:rPr lang="en-US" dirty="0" err="1" smtClean="0"/>
              <a:t>nhà</a:t>
            </a:r>
            <a:r>
              <a:rPr lang="en-US" dirty="0" smtClean="0"/>
              <a:t> </a:t>
            </a:r>
            <a:r>
              <a:rPr lang="en-US" dirty="0" err="1" smtClean="0"/>
              <a:t>máy</a:t>
            </a:r>
            <a:r>
              <a:rPr lang="en-US" dirty="0" smtClean="0"/>
              <a:t> </a:t>
            </a:r>
            <a:r>
              <a:rPr lang="en-US" dirty="0" err="1" smtClean="0"/>
              <a:t>đồng</a:t>
            </a:r>
            <a:r>
              <a:rPr lang="en-US" dirty="0" smtClean="0"/>
              <a:t> </a:t>
            </a:r>
            <a:r>
              <a:rPr lang="en-US" dirty="0" err="1" smtClean="0"/>
              <a:t>thời</a:t>
            </a:r>
            <a:r>
              <a:rPr lang="en-US" dirty="0" smtClean="0"/>
              <a:t>: </a:t>
            </a:r>
            <a:endParaRPr lang="en-US" dirty="0"/>
          </a:p>
          <a:p>
            <a:pPr lvl="1"/>
            <a:r>
              <a:rPr lang="en-US" dirty="0" smtClean="0"/>
              <a:t>F1 </a:t>
            </a:r>
            <a:r>
              <a:rPr lang="en-US" dirty="0" err="1" smtClean="0"/>
              <a:t>xét</a:t>
            </a:r>
            <a:r>
              <a:rPr lang="en-US" dirty="0" smtClean="0"/>
              <a:t> </a:t>
            </a:r>
            <a:r>
              <a:rPr lang="en-US" dirty="0" err="1" smtClean="0"/>
              <a:t>nghiệm</a:t>
            </a:r>
            <a:r>
              <a:rPr lang="en-US" dirty="0" smtClean="0"/>
              <a:t> </a:t>
            </a:r>
            <a:r>
              <a:rPr lang="en-US" dirty="0" err="1" smtClean="0"/>
              <a:t>mẫu</a:t>
            </a:r>
            <a:r>
              <a:rPr lang="en-US" dirty="0" smtClean="0"/>
              <a:t> </a:t>
            </a:r>
            <a:r>
              <a:rPr lang="en-US" dirty="0" err="1" smtClean="0"/>
              <a:t>đơn</a:t>
            </a:r>
            <a:r>
              <a:rPr lang="en-US" dirty="0" smtClean="0"/>
              <a:t> PCR</a:t>
            </a:r>
          </a:p>
          <a:p>
            <a:pPr lvl="1"/>
            <a:r>
              <a:rPr lang="en-US" dirty="0" err="1" smtClean="0"/>
              <a:t>Các</a:t>
            </a:r>
            <a:r>
              <a:rPr lang="en-US" dirty="0" smtClean="0"/>
              <a:t> </a:t>
            </a:r>
            <a:r>
              <a:rPr lang="en-US" dirty="0" err="1" smtClean="0"/>
              <a:t>đối</a:t>
            </a:r>
            <a:r>
              <a:rPr lang="en-US" dirty="0" smtClean="0"/>
              <a:t> </a:t>
            </a:r>
            <a:r>
              <a:rPr lang="en-US" dirty="0" err="1" smtClean="0"/>
              <a:t>tượng</a:t>
            </a:r>
            <a:r>
              <a:rPr lang="en-US" dirty="0" smtClean="0"/>
              <a:t> F1 (-), F2 </a:t>
            </a:r>
            <a:r>
              <a:rPr lang="en-US" dirty="0" err="1"/>
              <a:t>xét</a:t>
            </a:r>
            <a:r>
              <a:rPr lang="en-US" dirty="0"/>
              <a:t> </a:t>
            </a:r>
            <a:r>
              <a:rPr lang="en-US" dirty="0" err="1"/>
              <a:t>nghiệm</a:t>
            </a:r>
            <a:r>
              <a:rPr lang="en-US" dirty="0"/>
              <a:t> </a:t>
            </a:r>
            <a:r>
              <a:rPr lang="en-US" dirty="0" err="1"/>
              <a:t>mẫu</a:t>
            </a:r>
            <a:r>
              <a:rPr lang="en-US" dirty="0"/>
              <a:t> </a:t>
            </a:r>
            <a:r>
              <a:rPr lang="en-US" dirty="0" err="1" smtClean="0"/>
              <a:t>gộp</a:t>
            </a:r>
            <a:r>
              <a:rPr lang="en-US" dirty="0" smtClean="0"/>
              <a:t> PCR</a:t>
            </a:r>
          </a:p>
          <a:p>
            <a:pPr marL="3175" lvl="1" indent="0" algn="ctr">
              <a:buNone/>
            </a:pPr>
            <a:endParaRPr lang="en-US" b="1" dirty="0">
              <a:solidFill>
                <a:srgbClr val="FF0000"/>
              </a:solidFill>
            </a:endParaRPr>
          </a:p>
          <a:p>
            <a:pPr marL="3175" lvl="1" indent="0" algn="ctr">
              <a:buNone/>
            </a:pPr>
            <a:r>
              <a:rPr lang="en-US" b="1" dirty="0" smtClean="0">
                <a:solidFill>
                  <a:srgbClr val="FF0000"/>
                </a:solidFill>
              </a:rPr>
              <a:t>ĐỊNH KỲ 3-5 NGÀY XÉT NGHIỆM 1 LẦN</a:t>
            </a:r>
          </a:p>
          <a:p>
            <a:pPr marL="3175" lvl="1" indent="0">
              <a:buNone/>
            </a:pPr>
            <a:endParaRPr lang="en-US" b="1" dirty="0">
              <a:solidFill>
                <a:srgbClr val="FF0000"/>
              </a:solidFill>
            </a:endParaRPr>
          </a:p>
        </p:txBody>
      </p:sp>
      <p:sp>
        <p:nvSpPr>
          <p:cNvPr id="4" name="Rectangle 3"/>
          <p:cNvSpPr/>
          <p:nvPr/>
        </p:nvSpPr>
        <p:spPr>
          <a:xfrm>
            <a:off x="609600" y="6096000"/>
            <a:ext cx="7915244" cy="369332"/>
          </a:xfrm>
          <a:prstGeom prst="rect">
            <a:avLst/>
          </a:prstGeom>
        </p:spPr>
        <p:txBody>
          <a:bodyPr wrap="none">
            <a:spAutoFit/>
          </a:bodyPr>
          <a:lstStyle/>
          <a:p>
            <a:r>
              <a:rPr lang="en-US" i="1" dirty="0" err="1"/>
              <a:t>Xét</a:t>
            </a:r>
            <a:r>
              <a:rPr lang="en-US" i="1" dirty="0"/>
              <a:t> </a:t>
            </a:r>
            <a:r>
              <a:rPr lang="en-US" i="1" dirty="0" err="1"/>
              <a:t>nghiệm</a:t>
            </a:r>
            <a:r>
              <a:rPr lang="en-US" i="1" dirty="0"/>
              <a:t> test </a:t>
            </a:r>
            <a:r>
              <a:rPr lang="en-US" i="1" dirty="0" err="1" smtClean="0"/>
              <a:t>nhanh</a:t>
            </a:r>
            <a:r>
              <a:rPr lang="en-US" i="1" dirty="0" smtClean="0"/>
              <a:t> </a:t>
            </a:r>
            <a:r>
              <a:rPr lang="en-US" i="1" dirty="0" err="1" smtClean="0"/>
              <a:t>cho</a:t>
            </a:r>
            <a:r>
              <a:rPr lang="en-US" i="1" dirty="0" smtClean="0"/>
              <a:t> </a:t>
            </a:r>
            <a:r>
              <a:rPr lang="en-US" i="1" dirty="0" err="1" smtClean="0"/>
              <a:t>từng</a:t>
            </a:r>
            <a:r>
              <a:rPr lang="en-US" i="1" dirty="0" smtClean="0"/>
              <a:t> </a:t>
            </a:r>
            <a:r>
              <a:rPr lang="en-US" i="1" dirty="0" err="1" smtClean="0"/>
              <a:t>người</a:t>
            </a:r>
            <a:r>
              <a:rPr lang="en-US" i="1" dirty="0" smtClean="0"/>
              <a:t> (</a:t>
            </a:r>
            <a:r>
              <a:rPr lang="en-US" i="1" dirty="0" err="1" smtClean="0"/>
              <a:t>hoặc</a:t>
            </a:r>
            <a:r>
              <a:rPr lang="en-US" i="1" dirty="0" smtClean="0"/>
              <a:t> </a:t>
            </a:r>
            <a:r>
              <a:rPr lang="en-US" i="1" dirty="0" err="1" smtClean="0"/>
              <a:t>mẫu</a:t>
            </a:r>
            <a:r>
              <a:rPr lang="en-US" i="1" dirty="0" smtClean="0"/>
              <a:t> </a:t>
            </a:r>
            <a:r>
              <a:rPr lang="en-US" i="1" dirty="0" err="1" smtClean="0"/>
              <a:t>gộp</a:t>
            </a:r>
            <a:r>
              <a:rPr lang="en-US" i="1" dirty="0" smtClean="0"/>
              <a:t> </a:t>
            </a:r>
            <a:r>
              <a:rPr lang="en-US" i="1" dirty="0" err="1" smtClean="0"/>
              <a:t>khi</a:t>
            </a:r>
            <a:r>
              <a:rPr lang="en-US" i="1" dirty="0" smtClean="0"/>
              <a:t> </a:t>
            </a:r>
            <a:r>
              <a:rPr lang="en-US" i="1" dirty="0" err="1" smtClean="0"/>
              <a:t>có</a:t>
            </a:r>
            <a:r>
              <a:rPr lang="en-US" i="1" dirty="0" smtClean="0"/>
              <a:t> </a:t>
            </a:r>
            <a:r>
              <a:rPr lang="en-US" i="1" dirty="0" err="1" smtClean="0"/>
              <a:t>hướng</a:t>
            </a:r>
            <a:r>
              <a:rPr lang="en-US" i="1" dirty="0" smtClean="0"/>
              <a:t> </a:t>
            </a:r>
            <a:r>
              <a:rPr lang="en-US" i="1" dirty="0" err="1" smtClean="0"/>
              <a:t>dẫn</a:t>
            </a:r>
            <a:r>
              <a:rPr lang="en-US" i="1" dirty="0" smtClean="0"/>
              <a:t> </a:t>
            </a:r>
            <a:r>
              <a:rPr lang="en-US" i="1" dirty="0" err="1" smtClean="0"/>
              <a:t>của</a:t>
            </a:r>
            <a:r>
              <a:rPr lang="en-US" i="1" dirty="0" smtClean="0"/>
              <a:t> Y </a:t>
            </a:r>
            <a:r>
              <a:rPr lang="en-US" i="1" dirty="0" err="1" smtClean="0"/>
              <a:t>tế</a:t>
            </a:r>
            <a:r>
              <a:rPr lang="en-US" i="1" dirty="0" smtClean="0"/>
              <a:t> ) </a:t>
            </a:r>
            <a:endParaRPr lang="en-US" i="1" dirty="0"/>
          </a:p>
        </p:txBody>
      </p:sp>
    </p:spTree>
    <p:extLst>
      <p:ext uri="{BB962C8B-B14F-4D97-AF65-F5344CB8AC3E}">
        <p14:creationId xmlns:p14="http://schemas.microsoft.com/office/powerpoint/2010/main" val="3186108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914400"/>
            <a:ext cx="8153400" cy="5715000"/>
          </a:xfrm>
        </p:spPr>
        <p:txBody>
          <a:bodyPr>
            <a:normAutofit fontScale="85000" lnSpcReduction="10000"/>
          </a:bodyPr>
          <a:lstStyle/>
          <a:p>
            <a:pPr>
              <a:lnSpc>
                <a:spcPct val="120000"/>
              </a:lnSpc>
              <a:spcBef>
                <a:spcPts val="600"/>
              </a:spcBef>
              <a:spcAft>
                <a:spcPts val="600"/>
              </a:spcAft>
              <a:buFont typeface="Wingdings" pitchFamily="2" charset="2"/>
              <a:buChar char="Ø"/>
            </a:pPr>
            <a:r>
              <a:rPr lang="en-US" sz="3200" b="1" i="1" dirty="0" smtClean="0">
                <a:solidFill>
                  <a:srgbClr val="0070C0"/>
                </a:solidFill>
                <a:latin typeface="Arial" panose="020B0604020202020204" pitchFamily="34" charset="0"/>
                <a:cs typeface="Arial" panose="020B0604020202020204" pitchFamily="34" charset="0"/>
              </a:rPr>
              <a:t>X</a:t>
            </a:r>
            <a:r>
              <a:rPr lang="vi-VN" sz="3200" b="1" i="1" dirty="0">
                <a:solidFill>
                  <a:srgbClr val="0070C0"/>
                </a:solidFill>
                <a:latin typeface="Arial" panose="020B0604020202020204" pitchFamily="34" charset="0"/>
                <a:cs typeface="Arial" panose="020B0604020202020204" pitchFamily="34" charset="0"/>
              </a:rPr>
              <a:t>ét nghiệm sàng lọc bằng xét nghiệm nhanh kháng nguyên hoặc </a:t>
            </a:r>
            <a:r>
              <a:rPr lang="en-US" sz="3200" b="1" i="1" dirty="0">
                <a:solidFill>
                  <a:srgbClr val="0070C0"/>
                </a:solidFill>
                <a:latin typeface="Arial" panose="020B0604020202020204" pitchFamily="34" charset="0"/>
                <a:cs typeface="Arial" panose="020B0604020202020204" pitchFamily="34" charset="0"/>
              </a:rPr>
              <a:t>XN </a:t>
            </a:r>
            <a:r>
              <a:rPr lang="vi-VN" sz="3200" b="1" i="1" dirty="0">
                <a:solidFill>
                  <a:srgbClr val="0070C0"/>
                </a:solidFill>
                <a:latin typeface="Arial" panose="020B0604020202020204" pitchFamily="34" charset="0"/>
                <a:cs typeface="Arial" panose="020B0604020202020204" pitchFamily="34" charset="0"/>
              </a:rPr>
              <a:t>SARS-CoV-2 bằng phương pháp RT-PCR m</a:t>
            </a:r>
            <a:r>
              <a:rPr lang="en-US" sz="3200" b="1" i="1" dirty="0">
                <a:solidFill>
                  <a:srgbClr val="0070C0"/>
                </a:solidFill>
                <a:latin typeface="Arial" panose="020B0604020202020204" pitchFamily="34" charset="0"/>
                <a:cs typeface="Arial" panose="020B0604020202020204" pitchFamily="34" charset="0"/>
              </a:rPr>
              <a:t>ẫ</a:t>
            </a:r>
            <a:r>
              <a:rPr lang="vi-VN" sz="3200" b="1" i="1" dirty="0">
                <a:solidFill>
                  <a:srgbClr val="0070C0"/>
                </a:solidFill>
                <a:latin typeface="Arial" panose="020B0604020202020204" pitchFamily="34" charset="0"/>
                <a:cs typeface="Arial" panose="020B0604020202020204" pitchFamily="34" charset="0"/>
              </a:rPr>
              <a:t>u gộp,</a:t>
            </a:r>
            <a:r>
              <a:rPr lang="en-US" sz="3200" b="1" i="1" dirty="0">
                <a:solidFill>
                  <a:srgbClr val="0070C0"/>
                </a:solidFill>
                <a:latin typeface="Arial" panose="020B0604020202020204" pitchFamily="34" charset="0"/>
                <a:cs typeface="Arial" panose="020B0604020202020204" pitchFamily="34" charset="0"/>
              </a:rPr>
              <a:t> </a:t>
            </a:r>
            <a:r>
              <a:rPr lang="vi-VN" sz="3200" b="1" i="1" dirty="0">
                <a:solidFill>
                  <a:srgbClr val="0070C0"/>
                </a:solidFill>
                <a:latin typeface="Arial" panose="020B0604020202020204" pitchFamily="34" charset="0"/>
                <a:cs typeface="Arial" panose="020B0604020202020204" pitchFamily="34" charset="0"/>
              </a:rPr>
              <a:t>tối thiểu 05-07 ngày/lần cho:</a:t>
            </a:r>
            <a:endParaRPr lang="en-US" sz="3200" b="1" i="1" dirty="0">
              <a:solidFill>
                <a:srgbClr val="0070C0"/>
              </a:solidFill>
              <a:latin typeface="Arial" panose="020B0604020202020204" pitchFamily="34" charset="0"/>
              <a:cs typeface="Arial" panose="020B0604020202020204" pitchFamily="34" charset="0"/>
            </a:endParaRPr>
          </a:p>
          <a:p>
            <a:pPr>
              <a:lnSpc>
                <a:spcPct val="120000"/>
              </a:lnSpc>
              <a:spcBef>
                <a:spcPts val="600"/>
              </a:spcBef>
              <a:spcAft>
                <a:spcPts val="600"/>
              </a:spcAft>
              <a:buFont typeface="Wingdings" pitchFamily="2" charset="2"/>
              <a:buChar char="Ø"/>
            </a:pPr>
            <a:r>
              <a:rPr lang="vi-VN" sz="3200" b="1" i="1" dirty="0">
                <a:solidFill>
                  <a:srgbClr val="0070C0"/>
                </a:solidFill>
                <a:latin typeface="Arial" panose="020B0604020202020204" pitchFamily="34" charset="0"/>
                <a:cs typeface="Arial" panose="020B0604020202020204" pitchFamily="34" charset="0"/>
              </a:rPr>
              <a:t> </a:t>
            </a:r>
            <a:r>
              <a:rPr lang="en-US" sz="3200" b="1" i="1" dirty="0">
                <a:solidFill>
                  <a:srgbClr val="0070C0"/>
                </a:solidFill>
                <a:latin typeface="Arial" panose="020B0604020202020204" pitchFamily="34" charset="0"/>
                <a:cs typeface="Arial" panose="020B0604020202020204" pitchFamily="34" charset="0"/>
              </a:rPr>
              <a:t>T</a:t>
            </a:r>
            <a:r>
              <a:rPr lang="vi-VN" sz="3200" b="1" i="1" dirty="0">
                <a:solidFill>
                  <a:srgbClr val="0070C0"/>
                </a:solidFill>
                <a:latin typeface="Arial" panose="020B0604020202020204" pitchFamily="34" charset="0"/>
                <a:cs typeface="Arial" panose="020B0604020202020204" pitchFamily="34" charset="0"/>
              </a:rPr>
              <a:t>oàn bộ NLĐ tham gia cung cấp các dịch vụ </a:t>
            </a:r>
            <a:endParaRPr lang="en-US" sz="3200" b="1" i="1" dirty="0">
              <a:solidFill>
                <a:srgbClr val="0070C0"/>
              </a:solidFill>
              <a:latin typeface="Arial" panose="020B0604020202020204" pitchFamily="34" charset="0"/>
              <a:cs typeface="Arial" panose="020B0604020202020204" pitchFamily="34" charset="0"/>
            </a:endParaRPr>
          </a:p>
          <a:p>
            <a:pPr>
              <a:lnSpc>
                <a:spcPct val="120000"/>
              </a:lnSpc>
              <a:spcBef>
                <a:spcPts val="600"/>
              </a:spcBef>
              <a:spcAft>
                <a:spcPts val="600"/>
              </a:spcAft>
              <a:buFont typeface="Wingdings" pitchFamily="2" charset="2"/>
              <a:buChar char="Ø"/>
            </a:pPr>
            <a:r>
              <a:rPr lang="en-US" sz="3200" b="1" i="1" dirty="0">
                <a:solidFill>
                  <a:srgbClr val="0070C0"/>
                </a:solidFill>
                <a:latin typeface="Arial" panose="020B0604020202020204" pitchFamily="34" charset="0"/>
                <a:cs typeface="Arial" panose="020B0604020202020204" pitchFamily="34" charset="0"/>
              </a:rPr>
              <a:t>T</a:t>
            </a:r>
            <a:r>
              <a:rPr lang="vi-VN" sz="3200" b="1" i="1" dirty="0">
                <a:solidFill>
                  <a:srgbClr val="0070C0"/>
                </a:solidFill>
                <a:latin typeface="Arial" panose="020B0604020202020204" pitchFamily="34" charset="0"/>
                <a:cs typeface="Arial" panose="020B0604020202020204" pitchFamily="34" charset="0"/>
              </a:rPr>
              <a:t>ối thiểu 20% NLĐ tại CSSXKD có nguy cơ cao: </a:t>
            </a:r>
            <a:r>
              <a:rPr lang="en-US" sz="2000" b="1" i="1" dirty="0">
                <a:solidFill>
                  <a:srgbClr val="FF0000"/>
                </a:solidFill>
                <a:latin typeface="Arial" panose="020B0604020202020204" pitchFamily="34" charset="0"/>
                <a:cs typeface="Arial" panose="020B0604020202020204" pitchFamily="34" charset="0"/>
              </a:rPr>
              <a:t>T</a:t>
            </a:r>
            <a:r>
              <a:rPr lang="vi-VN" sz="2600" b="1" i="1" dirty="0">
                <a:solidFill>
                  <a:srgbClr val="FF0000"/>
                </a:solidFill>
                <a:latin typeface="Arial" panose="020B0604020202020204" pitchFamily="34" charset="0"/>
                <a:cs typeface="Arial" panose="020B0604020202020204" pitchFamily="34" charset="0"/>
              </a:rPr>
              <a:t>ổ trưởng tổ </a:t>
            </a:r>
            <a:r>
              <a:rPr lang="en-US" sz="2600" b="1" i="1" dirty="0">
                <a:solidFill>
                  <a:srgbClr val="FF0000"/>
                </a:solidFill>
                <a:latin typeface="Arial" panose="020B0604020202020204" pitchFamily="34" charset="0"/>
                <a:cs typeface="Arial" panose="020B0604020202020204" pitchFamily="34" charset="0"/>
              </a:rPr>
              <a:t>SX</a:t>
            </a:r>
            <a:r>
              <a:rPr lang="vi-VN" sz="2600" b="1" i="1" dirty="0">
                <a:solidFill>
                  <a:srgbClr val="FF0000"/>
                </a:solidFill>
                <a:latin typeface="Arial" panose="020B0604020202020204" pitchFamily="34" charset="0"/>
                <a:cs typeface="Arial" panose="020B0604020202020204" pitchFamily="34" charset="0"/>
              </a:rPr>
              <a:t>, </a:t>
            </a:r>
            <a:r>
              <a:rPr lang="en-US" sz="2600" b="1" i="1" dirty="0">
                <a:solidFill>
                  <a:srgbClr val="FF0000"/>
                </a:solidFill>
                <a:latin typeface="Arial" panose="020B0604020202020204" pitchFamily="34" charset="0"/>
                <a:cs typeface="Arial" panose="020B0604020202020204" pitchFamily="34" charset="0"/>
              </a:rPr>
              <a:t>Q</a:t>
            </a:r>
            <a:r>
              <a:rPr lang="vi-VN" sz="2600" b="1" i="1" dirty="0">
                <a:solidFill>
                  <a:srgbClr val="FF0000"/>
                </a:solidFill>
                <a:latin typeface="Arial" panose="020B0604020202020204" pitchFamily="34" charset="0"/>
                <a:cs typeface="Arial" panose="020B0604020202020204" pitchFamily="34" charset="0"/>
              </a:rPr>
              <a:t>uản đốc </a:t>
            </a:r>
            <a:r>
              <a:rPr lang="en-US" sz="2600" b="1" i="1" dirty="0">
                <a:solidFill>
                  <a:srgbClr val="FF0000"/>
                </a:solidFill>
                <a:latin typeface="Arial" panose="020B0604020202020204" pitchFamily="34" charset="0"/>
                <a:cs typeface="Arial" panose="020B0604020202020204" pitchFamily="34" charset="0"/>
              </a:rPr>
              <a:t>PX</a:t>
            </a:r>
            <a:r>
              <a:rPr lang="vi-VN" sz="2600" b="1" i="1" dirty="0">
                <a:solidFill>
                  <a:srgbClr val="FF0000"/>
                </a:solidFill>
                <a:latin typeface="Arial" panose="020B0604020202020204" pitchFamily="34" charset="0"/>
                <a:cs typeface="Arial" panose="020B0604020202020204" pitchFamily="34" charset="0"/>
              </a:rPr>
              <a:t>, </a:t>
            </a:r>
            <a:r>
              <a:rPr lang="en-US" sz="2600" b="1" i="1" dirty="0">
                <a:solidFill>
                  <a:srgbClr val="FF0000"/>
                </a:solidFill>
                <a:latin typeface="Arial" panose="020B0604020202020204" pitchFamily="34" charset="0"/>
                <a:cs typeface="Arial" panose="020B0604020202020204" pitchFamily="34" charset="0"/>
              </a:rPr>
              <a:t>L</a:t>
            </a:r>
            <a:r>
              <a:rPr lang="vi-VN" sz="2600" b="1" i="1" dirty="0">
                <a:solidFill>
                  <a:srgbClr val="FF0000"/>
                </a:solidFill>
                <a:latin typeface="Arial" panose="020B0604020202020204" pitchFamily="34" charset="0"/>
                <a:cs typeface="Arial" panose="020B0604020202020204" pitchFamily="34" charset="0"/>
              </a:rPr>
              <a:t>ãnh đạo công ty, người vận chuyển, giao nhận hàng...). </a:t>
            </a:r>
            <a:endParaRPr lang="en-US" sz="2600" b="1" i="1" dirty="0">
              <a:solidFill>
                <a:srgbClr val="FF0000"/>
              </a:solidFill>
              <a:latin typeface="Arial" panose="020B0604020202020204" pitchFamily="34" charset="0"/>
              <a:cs typeface="Arial" panose="020B0604020202020204" pitchFamily="34" charset="0"/>
            </a:endParaRPr>
          </a:p>
          <a:p>
            <a:pPr>
              <a:lnSpc>
                <a:spcPct val="120000"/>
              </a:lnSpc>
              <a:spcBef>
                <a:spcPts val="600"/>
              </a:spcBef>
              <a:spcAft>
                <a:spcPts val="600"/>
              </a:spcAft>
              <a:buFont typeface="Wingdings" pitchFamily="2" charset="2"/>
              <a:buChar char="Ø"/>
            </a:pPr>
            <a:r>
              <a:rPr lang="vi-VN" sz="3200" b="1" i="1" dirty="0">
                <a:solidFill>
                  <a:srgbClr val="0070C0"/>
                </a:solidFill>
                <a:latin typeface="Arial" panose="020B0604020202020204" pitchFamily="34" charset="0"/>
                <a:cs typeface="Arial" panose="020B0604020202020204" pitchFamily="34" charset="0"/>
              </a:rPr>
              <a:t>Nếu kết quả xét nghiệm dương tính, thực hiện cách ly và xét nghiệm RT-PCR mẫu đơn để khẳng định.</a:t>
            </a:r>
            <a:endParaRPr lang="en-US" sz="3200" b="1" i="1" dirty="0">
              <a:solidFill>
                <a:srgbClr val="0070C0"/>
              </a:solidFill>
              <a:latin typeface="Arial" panose="020B0604020202020204" pitchFamily="34" charset="0"/>
              <a:cs typeface="Arial" panose="020B0604020202020204" pitchFamily="34" charset="0"/>
            </a:endParaRPr>
          </a:p>
          <a:p>
            <a:pPr>
              <a:lnSpc>
                <a:spcPct val="120000"/>
              </a:lnSpc>
              <a:spcBef>
                <a:spcPts val="600"/>
              </a:spcBef>
              <a:spcAft>
                <a:spcPts val="600"/>
              </a:spcAft>
            </a:pP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36</a:t>
            </a:fld>
            <a:endParaRPr lang="en-US"/>
          </a:p>
        </p:txBody>
      </p:sp>
      <p:sp>
        <p:nvSpPr>
          <p:cNvPr id="8" name="Title 1"/>
          <p:cNvSpPr txBox="1">
            <a:spLocks/>
          </p:cNvSpPr>
          <p:nvPr/>
        </p:nvSpPr>
        <p:spPr>
          <a:xfrm>
            <a:off x="533400" y="228599"/>
            <a:ext cx="8153400" cy="457201"/>
          </a:xfrm>
          <a:prstGeom prst="rect">
            <a:avLst/>
          </a:prstGeom>
        </p:spPr>
        <p:style>
          <a:lnRef idx="1">
            <a:schemeClr val="accent3"/>
          </a:lnRef>
          <a:fillRef idx="2">
            <a:schemeClr val="accent3"/>
          </a:fillRef>
          <a:effectRef idx="1">
            <a:schemeClr val="accent3"/>
          </a:effectRef>
          <a:fontRef idx="minor">
            <a:schemeClr val="dk1"/>
          </a:fontRef>
        </p:style>
        <p:txBody>
          <a:bodyPr vert="horz" anchor="b">
            <a:noAutofit/>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lnSpc>
                <a:spcPct val="120000"/>
              </a:lnSpc>
              <a:spcBef>
                <a:spcPts val="600"/>
              </a:spcBef>
              <a:spcAft>
                <a:spcPts val="600"/>
              </a:spcAft>
            </a:pPr>
            <a:r>
              <a:rPr lang="en-US" sz="2400" b="1" dirty="0" smtClean="0">
                <a:solidFill>
                  <a:srgbClr val="FF0000"/>
                </a:solidFill>
                <a:latin typeface="Arial" panose="020B0604020202020204" pitchFamily="34" charset="0"/>
                <a:cs typeface="Arial" panose="020B0604020202020204" pitchFamily="34" charset="0"/>
              </a:rPr>
              <a:t>K</a:t>
            </a:r>
            <a:r>
              <a:rPr lang="vi-VN" sz="2800" b="1" dirty="0" smtClean="0">
                <a:solidFill>
                  <a:srgbClr val="FF0000"/>
                </a:solidFill>
                <a:latin typeface="Arial" panose="020B0604020202020204" pitchFamily="34" charset="0"/>
                <a:cs typeface="Arial" panose="020B0604020202020204" pitchFamily="34" charset="0"/>
              </a:rPr>
              <a:t>hi </a:t>
            </a:r>
            <a:r>
              <a:rPr lang="vi-VN" sz="2800" b="1" dirty="0">
                <a:solidFill>
                  <a:srgbClr val="FF0000"/>
                </a:solidFill>
                <a:latin typeface="Arial" panose="020B0604020202020204" pitchFamily="34" charset="0"/>
                <a:cs typeface="Arial" panose="020B0604020202020204" pitchFamily="34" charset="0"/>
              </a:rPr>
              <a:t>chưa xuất hiện trường hợp mắc COVID-19</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2092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2775"/>
            <a:ext cx="8229600" cy="1470025"/>
          </a:xfrm>
        </p:spPr>
        <p:txBody>
          <a:bodyPr>
            <a:normAutofit/>
          </a:bodyPr>
          <a:lstStyle/>
          <a:p>
            <a:r>
              <a:rPr lang="vi-VN" b="1" dirty="0" smtClean="0">
                <a:solidFill>
                  <a:srgbClr val="FF0000"/>
                </a:solidFill>
                <a:latin typeface="Arial" panose="020B0604020202020204" pitchFamily="34" charset="0"/>
                <a:cs typeface="Arial" panose="020B0604020202020204" pitchFamily="34" charset="0"/>
              </a:rPr>
              <a:t>CÁC PHƯƠNG ÁN CÁCH LY Y TẾ</a:t>
            </a:r>
            <a:r>
              <a:rPr lang="en-US" b="1" dirty="0" smtClean="0">
                <a:solidFill>
                  <a:srgbClr val="FF0000"/>
                </a:solidFill>
                <a:latin typeface="Arial" panose="020B0604020202020204" pitchFamily="34" charset="0"/>
                <a:cs typeface="Arial" panose="020B0604020202020204" pitchFamily="34" charset="0"/>
              </a:rPr>
              <a:t> TẠI CHỖ</a:t>
            </a:r>
            <a:endParaRPr lang="en-US" dirty="0">
              <a:solidFill>
                <a:srgbClr val="FF0000"/>
              </a:solidFill>
              <a:latin typeface="Arial" pitchFamily="34" charset="0"/>
              <a:cs typeface="Arial" pitchFamily="34" charset="0"/>
            </a:endParaRPr>
          </a:p>
        </p:txBody>
      </p:sp>
      <p:sp>
        <p:nvSpPr>
          <p:cNvPr id="3" name="Subtitle 2"/>
          <p:cNvSpPr>
            <a:spLocks noGrp="1"/>
          </p:cNvSpPr>
          <p:nvPr>
            <p:ph type="subTitle"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49" y="304800"/>
            <a:ext cx="6248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733800"/>
            <a:ext cx="63246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6206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86800" cy="6324600"/>
          </a:xfrm>
        </p:spPr>
        <p:txBody>
          <a:bodyPr>
            <a:normAutofit/>
          </a:bodyPr>
          <a:lstStyle/>
          <a:p>
            <a:pPr marL="0" indent="0" algn="just">
              <a:spcBef>
                <a:spcPts val="600"/>
              </a:spcBef>
              <a:spcAft>
                <a:spcPts val="600"/>
              </a:spcAft>
              <a:buNone/>
            </a:pPr>
            <a:r>
              <a:rPr lang="vi-VN" sz="2800" b="1" dirty="0">
                <a:solidFill>
                  <a:srgbClr val="FF0000"/>
                </a:solidFill>
                <a:latin typeface="Arial" pitchFamily="34" charset="0"/>
                <a:cs typeface="Arial" pitchFamily="34" charset="0"/>
              </a:rPr>
              <a:t>Nguyên tắc chung</a:t>
            </a:r>
            <a:endParaRPr lang="en-US" sz="2800" dirty="0">
              <a:solidFill>
                <a:srgbClr val="FF0000"/>
              </a:solidFill>
              <a:latin typeface="Arial" pitchFamily="34" charset="0"/>
              <a:cs typeface="Arial" pitchFamily="34" charset="0"/>
            </a:endParaRPr>
          </a:p>
          <a:p>
            <a:pPr algn="just">
              <a:spcBef>
                <a:spcPts val="600"/>
              </a:spcBef>
              <a:spcAft>
                <a:spcPts val="600"/>
              </a:spcAft>
              <a:buSzPct val="100000"/>
              <a:buFont typeface="Wingdings" pitchFamily="2" charset="2"/>
              <a:buChar char="§"/>
            </a:pPr>
            <a:r>
              <a:rPr lang="vi-VN" b="1" i="1" dirty="0">
                <a:solidFill>
                  <a:srgbClr val="0070C0"/>
                </a:solidFill>
                <a:latin typeface="Arial" pitchFamily="34" charset="0"/>
                <a:cs typeface="Arial" pitchFamily="34" charset="0"/>
              </a:rPr>
              <a:t>Ưu tiên </a:t>
            </a:r>
            <a:r>
              <a:rPr lang="vi-VN" b="1" i="1" dirty="0">
                <a:solidFill>
                  <a:srgbClr val="FF0000"/>
                </a:solidFill>
                <a:latin typeface="Arial" pitchFamily="34" charset="0"/>
                <a:cs typeface="Arial" pitchFamily="34" charset="0"/>
              </a:rPr>
              <a:t>cách ly tại chỗ </a:t>
            </a:r>
            <a:r>
              <a:rPr lang="vi-VN" b="1" i="1" dirty="0">
                <a:solidFill>
                  <a:srgbClr val="0070C0"/>
                </a:solidFill>
                <a:latin typeface="Arial" pitchFamily="34" charset="0"/>
                <a:cs typeface="Arial" pitchFamily="34" charset="0"/>
              </a:rPr>
              <a:t>trong CSXKD, KCN </a:t>
            </a:r>
            <a:endParaRPr lang="en-US" b="1" i="1" dirty="0">
              <a:solidFill>
                <a:srgbClr val="0070C0"/>
              </a:solidFill>
              <a:latin typeface="Arial" pitchFamily="34" charset="0"/>
              <a:cs typeface="Arial" pitchFamily="34" charset="0"/>
            </a:endParaRPr>
          </a:p>
          <a:p>
            <a:pPr algn="just">
              <a:spcBef>
                <a:spcPts val="600"/>
              </a:spcBef>
              <a:spcAft>
                <a:spcPts val="600"/>
              </a:spcAft>
              <a:buSzPct val="100000"/>
              <a:buFont typeface="Wingdings" pitchFamily="2" charset="2"/>
              <a:buChar char="§"/>
            </a:pPr>
            <a:r>
              <a:rPr lang="en-US" sz="2800" b="1" i="1" dirty="0">
                <a:solidFill>
                  <a:srgbClr val="FF0000"/>
                </a:solidFill>
                <a:latin typeface="Arial" pitchFamily="34" charset="0"/>
                <a:cs typeface="Arial" pitchFamily="34" charset="0"/>
              </a:rPr>
              <a:t>H</a:t>
            </a:r>
            <a:r>
              <a:rPr lang="vi-VN" sz="2800" b="1" i="1" dirty="0">
                <a:solidFill>
                  <a:srgbClr val="FF0000"/>
                </a:solidFill>
                <a:latin typeface="Arial" pitchFamily="34" charset="0"/>
                <a:cs typeface="Arial" pitchFamily="34" charset="0"/>
              </a:rPr>
              <a:t>ạn chế di chuyển </a:t>
            </a:r>
            <a:r>
              <a:rPr lang="vi-VN" sz="2800" b="1" i="1" dirty="0">
                <a:solidFill>
                  <a:srgbClr val="0070C0"/>
                </a:solidFill>
                <a:latin typeface="Arial" pitchFamily="34" charset="0"/>
                <a:cs typeface="Arial" pitchFamily="34" charset="0"/>
              </a:rPr>
              <a:t>NLĐ ra các khu vực không có dịch, trừ trường hợp CSXKD, KCN không có khu cách ly tập trung.</a:t>
            </a:r>
            <a:endParaRPr lang="en-US" sz="2800" b="1" i="1" dirty="0">
              <a:solidFill>
                <a:srgbClr val="0070C0"/>
              </a:solidFill>
              <a:latin typeface="Arial" pitchFamily="34" charset="0"/>
              <a:cs typeface="Arial" pitchFamily="34" charset="0"/>
            </a:endParaRPr>
          </a:p>
          <a:p>
            <a:pPr algn="just">
              <a:spcBef>
                <a:spcPts val="600"/>
              </a:spcBef>
              <a:spcAft>
                <a:spcPts val="600"/>
              </a:spcAft>
              <a:buSzPct val="100000"/>
              <a:buFont typeface="Wingdings" pitchFamily="2" charset="2"/>
              <a:buChar char="§"/>
            </a:pPr>
            <a:r>
              <a:rPr lang="en-US" sz="2800" b="1" i="1" dirty="0" err="1">
                <a:solidFill>
                  <a:srgbClr val="0070C0"/>
                </a:solidFill>
                <a:latin typeface="Arial" pitchFamily="34" charset="0"/>
                <a:cs typeface="Arial" pitchFamily="34" charset="0"/>
              </a:rPr>
              <a:t>Bố</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trí</a:t>
            </a:r>
            <a:r>
              <a:rPr lang="en-US" sz="2800" b="1" i="1" dirty="0">
                <a:solidFill>
                  <a:srgbClr val="0070C0"/>
                </a:solidFill>
                <a:latin typeface="Arial" pitchFamily="34" charset="0"/>
                <a:cs typeface="Arial" pitchFamily="34" charset="0"/>
              </a:rPr>
              <a:t> </a:t>
            </a:r>
            <a:r>
              <a:rPr lang="en-US" sz="2800" b="1" i="1" dirty="0">
                <a:solidFill>
                  <a:srgbClr val="FF0000"/>
                </a:solidFill>
                <a:latin typeface="Arial" pitchFamily="34" charset="0"/>
                <a:cs typeface="Arial" pitchFamily="34" charset="0"/>
              </a:rPr>
              <a:t>c</a:t>
            </a:r>
            <a:r>
              <a:rPr lang="vi-VN" sz="2800" b="1" i="1" dirty="0">
                <a:solidFill>
                  <a:srgbClr val="FF0000"/>
                </a:solidFill>
                <a:latin typeface="Arial" pitchFamily="34" charset="0"/>
                <a:cs typeface="Arial" pitchFamily="34" charset="0"/>
              </a:rPr>
              <a:t>ách ly F1 theo nhóm nguy cơ </a:t>
            </a:r>
            <a:r>
              <a:rPr lang="vi-VN" sz="2800" b="1" i="1" dirty="0">
                <a:solidFill>
                  <a:srgbClr val="0070C0"/>
                </a:solidFill>
                <a:latin typeface="Arial" pitchFamily="34" charset="0"/>
                <a:cs typeface="Arial" pitchFamily="34" charset="0"/>
              </a:rPr>
              <a:t>được bố trí cùng khu vực</a:t>
            </a:r>
            <a:endParaRPr lang="en-US" sz="2800" b="1" i="1" dirty="0">
              <a:solidFill>
                <a:srgbClr val="0070C0"/>
              </a:solidFill>
              <a:latin typeface="Arial" pitchFamily="34" charset="0"/>
              <a:cs typeface="Arial" pitchFamily="34" charset="0"/>
            </a:endParaRPr>
          </a:p>
          <a:p>
            <a:pPr algn="just">
              <a:spcBef>
                <a:spcPts val="600"/>
              </a:spcBef>
              <a:spcAft>
                <a:spcPts val="600"/>
              </a:spcAft>
              <a:buSzPct val="100000"/>
              <a:buFont typeface="Wingdings" pitchFamily="2" charset="2"/>
              <a:buChar char="§"/>
            </a:pPr>
            <a:r>
              <a:rPr lang="en-US" sz="2800" b="1" i="1" dirty="0">
                <a:solidFill>
                  <a:srgbClr val="0070C0"/>
                </a:solidFill>
                <a:latin typeface="Arial" pitchFamily="34" charset="0"/>
                <a:cs typeface="Arial" pitchFamily="34" charset="0"/>
              </a:rPr>
              <a:t>X</a:t>
            </a:r>
            <a:r>
              <a:rPr lang="vi-VN" sz="2800" b="1" i="1" dirty="0">
                <a:solidFill>
                  <a:srgbClr val="0070C0"/>
                </a:solidFill>
                <a:latin typeface="Arial" pitchFamily="34" charset="0"/>
                <a:cs typeface="Arial" pitchFamily="34" charset="0"/>
              </a:rPr>
              <a:t>ét nghiệm cho F1 định kỳ để xử lý kịp thời.</a:t>
            </a:r>
            <a:endParaRPr lang="en-US" sz="2800" b="1" i="1" dirty="0">
              <a:solidFill>
                <a:srgbClr val="0070C0"/>
              </a:solidFill>
              <a:latin typeface="Arial" pitchFamily="34" charset="0"/>
              <a:cs typeface="Arial" pitchFamily="34" charset="0"/>
            </a:endParaRPr>
          </a:p>
          <a:p>
            <a:pPr algn="just">
              <a:spcBef>
                <a:spcPts val="600"/>
              </a:spcBef>
              <a:spcAft>
                <a:spcPts val="600"/>
              </a:spcAft>
              <a:buSzPct val="100000"/>
              <a:buFont typeface="Wingdings" pitchFamily="2" charset="2"/>
              <a:buChar char="§"/>
            </a:pPr>
            <a:r>
              <a:rPr lang="vi-VN" sz="2800" b="1" i="1" dirty="0">
                <a:solidFill>
                  <a:srgbClr val="0070C0"/>
                </a:solidFill>
                <a:latin typeface="Arial" pitchFamily="34" charset="0"/>
                <a:cs typeface="Arial" pitchFamily="34" charset="0"/>
              </a:rPr>
              <a:t>Trường hợp số lượng F1 </a:t>
            </a:r>
            <a:r>
              <a:rPr lang="en-US" sz="2800" b="1" i="1" dirty="0" err="1">
                <a:solidFill>
                  <a:srgbClr val="0070C0"/>
                </a:solidFill>
                <a:latin typeface="Arial" pitchFamily="34" charset="0"/>
                <a:cs typeface="Arial" pitchFamily="34" charset="0"/>
              </a:rPr>
              <a:t>quá</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lớn</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cần</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xem xét áp dụng cách ly y tế tập trung</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ngay</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trong</a:t>
            </a:r>
            <a:r>
              <a:rPr lang="vi-VN" sz="2800" b="1" i="1" dirty="0">
                <a:solidFill>
                  <a:srgbClr val="0070C0"/>
                </a:solidFill>
                <a:latin typeface="Arial" pitchFamily="34" charset="0"/>
                <a:cs typeface="Arial" pitchFamily="34" charset="0"/>
              </a:rPr>
              <a:t> khu vực phong t</a:t>
            </a:r>
            <a:r>
              <a:rPr lang="en-US" sz="2800" b="1" i="1" dirty="0" err="1">
                <a:solidFill>
                  <a:srgbClr val="0070C0"/>
                </a:solidFill>
                <a:latin typeface="Arial" pitchFamily="34" charset="0"/>
                <a:cs typeface="Arial" pitchFamily="34" charset="0"/>
              </a:rPr>
              <a:t>ỏa</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nhưng phải đảm bảo quản lý, giám sát chặt chẽ.</a:t>
            </a: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38</a:t>
            </a:fld>
            <a:endParaRPr lang="en-US"/>
          </a:p>
        </p:txBody>
      </p:sp>
    </p:spTree>
    <p:extLst>
      <p:ext uri="{BB962C8B-B14F-4D97-AF65-F5344CB8AC3E}">
        <p14:creationId xmlns:p14="http://schemas.microsoft.com/office/powerpoint/2010/main" val="452148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8229600" cy="1470025"/>
          </a:xfrm>
        </p:spPr>
        <p:txBody>
          <a:bodyPr>
            <a:normAutofit/>
          </a:bodyPr>
          <a:lstStyle/>
          <a:p>
            <a:r>
              <a:rPr lang="vi-VN" b="1" dirty="0" smtClean="0">
                <a:solidFill>
                  <a:srgbClr val="00B050"/>
                </a:solidFill>
                <a:latin typeface="Arial" panose="020B0604020202020204" pitchFamily="34" charset="0"/>
                <a:cs typeface="Arial" panose="020B0604020202020204" pitchFamily="34" charset="0"/>
              </a:rPr>
              <a:t>PHƯƠNG ÁN VẬN CHUYỂN NGƯỜI LAO ĐỘNG</a:t>
            </a:r>
            <a:endParaRPr lang="en-US" dirty="0">
              <a:solidFill>
                <a:srgbClr val="00B050"/>
              </a:solidFill>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248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572000"/>
            <a:ext cx="2561491" cy="1447800"/>
          </a:xfrm>
          <a:prstGeom prst="rect">
            <a:avLst/>
          </a:prstGeom>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700463"/>
            <a:ext cx="5676900" cy="300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008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409959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469" y="1752600"/>
            <a:ext cx="423085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95800" y="228600"/>
            <a:ext cx="4495799" cy="1200329"/>
          </a:xfrm>
          <a:prstGeom prst="rect">
            <a:avLst/>
          </a:prstGeom>
        </p:spPr>
        <p:txBody>
          <a:bodyPr wrap="square">
            <a:spAutoFit/>
          </a:bodyPr>
          <a:lstStyle/>
          <a:p>
            <a:r>
              <a:rPr lang="vi-VN" b="1" dirty="0"/>
              <a:t>Công nhân tại Công ty TNHH Ampacs International thuộc KCN Bàu Bàng xô cổng ra khỏi công ty sau khi nghe có ca dương tính với SARS-CoV-2</a:t>
            </a:r>
            <a:endParaRPr lang="en-US" b="1" dirty="0"/>
          </a:p>
        </p:txBody>
      </p:sp>
    </p:spTree>
    <p:extLst>
      <p:ext uri="{BB962C8B-B14F-4D97-AF65-F5344CB8AC3E}">
        <p14:creationId xmlns:p14="http://schemas.microsoft.com/office/powerpoint/2010/main" val="4131420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85900" y="1069848"/>
            <a:ext cx="6172200" cy="5559552"/>
          </a:xfrm>
        </p:spPr>
        <p:txBody>
          <a:bodyPr/>
          <a:lstStyle/>
          <a:p>
            <a:endParaRPr lang="en-US" b="1" dirty="0"/>
          </a:p>
          <a:p>
            <a:pPr marL="0" indent="0" algn="just">
              <a:buNone/>
            </a:pPr>
            <a:endParaRPr lang="en-US" sz="3200" b="1" dirty="0">
              <a:latin typeface="Arial" pitchFamily="34" charset="0"/>
              <a:cs typeface="Arial" pitchFamily="34" charset="0"/>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40</a:t>
            </a:fld>
            <a:endParaRPr lang="en-US"/>
          </a:p>
        </p:txBody>
      </p:sp>
      <p:graphicFrame>
        <p:nvGraphicFramePr>
          <p:cNvPr id="6" name="Diagram 5"/>
          <p:cNvGraphicFramePr/>
          <p:nvPr>
            <p:extLst>
              <p:ext uri="{D42A27DB-BD31-4B8C-83A1-F6EECF244321}">
                <p14:modId xmlns:p14="http://schemas.microsoft.com/office/powerpoint/2010/main" val="1165611509"/>
              </p:ext>
            </p:extLst>
          </p:nvPr>
        </p:nvGraphicFramePr>
        <p:xfrm>
          <a:off x="609600" y="304800"/>
          <a:ext cx="81534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575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1295400"/>
            <a:ext cx="7772400" cy="5178552"/>
          </a:xfrm>
        </p:spPr>
        <p:txBody>
          <a:bodyPr>
            <a:normAutofit fontScale="92500" lnSpcReduction="20000"/>
          </a:bodyPr>
          <a:lstStyle/>
          <a:p>
            <a:pPr marL="0" indent="0" algn="just">
              <a:buNone/>
            </a:pPr>
            <a:r>
              <a:rPr lang="vi-VN" sz="2800" b="1" i="1" dirty="0">
                <a:solidFill>
                  <a:srgbClr val="FF0000"/>
                </a:solidFill>
                <a:latin typeface="Arial" pitchFamily="34" charset="0"/>
                <a:cs typeface="Arial" pitchFamily="34" charset="0"/>
              </a:rPr>
              <a:t>1.1. Phương tiện đưa đón</a:t>
            </a:r>
            <a:endParaRPr lang="en-US" sz="2800" dirty="0">
              <a:solidFill>
                <a:srgbClr val="FF0000"/>
              </a:solidFill>
              <a:latin typeface="Arial" pitchFamily="34" charset="0"/>
              <a:cs typeface="Arial" pitchFamily="34" charset="0"/>
            </a:endParaRPr>
          </a:p>
          <a:p>
            <a:pPr algn="just">
              <a:buFont typeface="Wingdings" pitchFamily="2" charset="2"/>
              <a:buChar char="§"/>
            </a:pPr>
            <a:r>
              <a:rPr lang="vi-VN" sz="2800" b="1" i="1" dirty="0">
                <a:solidFill>
                  <a:srgbClr val="0070C0"/>
                </a:solidFill>
                <a:latin typeface="Arial" pitchFamily="34" charset="0"/>
                <a:cs typeface="Arial" pitchFamily="34" charset="0"/>
              </a:rPr>
              <a:t>Đăng ký lịch trình cụ thể và đảm bảo: Không chở quá số người theo giấy phép được cấp; </a:t>
            </a:r>
            <a:endParaRPr lang="en-US" sz="2800" b="1" i="1" dirty="0">
              <a:solidFill>
                <a:srgbClr val="0070C0"/>
              </a:solidFill>
              <a:latin typeface="Arial" pitchFamily="34" charset="0"/>
              <a:cs typeface="Arial" pitchFamily="34" charset="0"/>
            </a:endParaRPr>
          </a:p>
          <a:p>
            <a:pPr algn="just">
              <a:buFont typeface="Wingdings" pitchFamily="2" charset="2"/>
              <a:buChar char="§"/>
            </a:pPr>
            <a:r>
              <a:rPr lang="en-US" sz="2800" b="1" i="1" dirty="0">
                <a:solidFill>
                  <a:srgbClr val="0070C0"/>
                </a:solidFill>
                <a:latin typeface="Arial" pitchFamily="34" charset="0"/>
                <a:cs typeface="Arial" pitchFamily="34" charset="0"/>
              </a:rPr>
              <a:t>M</a:t>
            </a:r>
            <a:r>
              <a:rPr lang="vi-VN" sz="2800" b="1" i="1" dirty="0">
                <a:solidFill>
                  <a:srgbClr val="0070C0"/>
                </a:solidFill>
                <a:latin typeface="Arial" pitchFamily="34" charset="0"/>
                <a:cs typeface="Arial" pitchFamily="34" charset="0"/>
              </a:rPr>
              <a:t>ở cửa sổ, cửa thông gió</a:t>
            </a:r>
            <a:r>
              <a:rPr lang="en-US" sz="2800" b="1" i="1" dirty="0">
                <a:solidFill>
                  <a:srgbClr val="0070C0"/>
                </a:solidFill>
                <a:latin typeface="Arial" pitchFamily="34" charset="0"/>
                <a:cs typeface="Arial" pitchFamily="34" charset="0"/>
              </a:rPr>
              <a:t>;</a:t>
            </a:r>
            <a:r>
              <a:rPr lang="vi-VN" sz="2800" b="1" i="1" dirty="0">
                <a:solidFill>
                  <a:srgbClr val="0070C0"/>
                </a:solidFill>
                <a:latin typeface="Arial" pitchFamily="34" charset="0"/>
                <a:cs typeface="Arial" pitchFamily="34" charset="0"/>
              </a:rPr>
              <a:t> có sẵn dung dịch sát khuẩn tay; có thùng đựng rác trên xe</a:t>
            </a:r>
            <a:endParaRPr lang="en-US" sz="2800" b="1" i="1" dirty="0">
              <a:solidFill>
                <a:srgbClr val="0070C0"/>
              </a:solidFill>
              <a:latin typeface="Arial" pitchFamily="34" charset="0"/>
              <a:cs typeface="Arial" pitchFamily="34" charset="0"/>
            </a:endParaRPr>
          </a:p>
          <a:p>
            <a:pPr algn="just">
              <a:buFont typeface="Wingdings" pitchFamily="2" charset="2"/>
              <a:buChar char="§"/>
            </a:pPr>
            <a:r>
              <a:rPr lang="en-US" sz="2800" b="1" i="1" dirty="0">
                <a:solidFill>
                  <a:srgbClr val="0070C0"/>
                </a:solidFill>
                <a:latin typeface="Arial" pitchFamily="34" charset="0"/>
                <a:cs typeface="Arial" pitchFamily="34" charset="0"/>
              </a:rPr>
              <a:t>D</a:t>
            </a:r>
            <a:r>
              <a:rPr lang="vi-VN" sz="2800" b="1" i="1" dirty="0">
                <a:solidFill>
                  <a:srgbClr val="0070C0"/>
                </a:solidFill>
                <a:latin typeface="Arial" pitchFamily="34" charset="0"/>
                <a:cs typeface="Arial" pitchFamily="34" charset="0"/>
              </a:rPr>
              <a:t>án mã </a:t>
            </a:r>
            <a:r>
              <a:rPr lang="en-US" sz="2800" b="1" i="1" dirty="0">
                <a:solidFill>
                  <a:srgbClr val="0070C0"/>
                </a:solidFill>
                <a:latin typeface="Arial" pitchFamily="34" charset="0"/>
                <a:cs typeface="Arial" pitchFamily="34" charset="0"/>
              </a:rPr>
              <a:t>Q</a:t>
            </a:r>
            <a:r>
              <a:rPr lang="vi-VN" sz="2800" b="1" i="1" dirty="0">
                <a:solidFill>
                  <a:srgbClr val="0070C0"/>
                </a:solidFill>
                <a:latin typeface="Arial" pitchFamily="34" charset="0"/>
                <a:cs typeface="Arial" pitchFamily="34" charset="0"/>
              </a:rPr>
              <a:t>R</a:t>
            </a:r>
            <a:r>
              <a:rPr lang="en-US" sz="2800" b="1" i="1" dirty="0">
                <a:solidFill>
                  <a:srgbClr val="0070C0"/>
                </a:solidFill>
                <a:latin typeface="Arial" pitchFamily="34" charset="0"/>
                <a:cs typeface="Arial" pitchFamily="34" charset="0"/>
              </a:rPr>
              <a:t>-code</a:t>
            </a:r>
            <a:r>
              <a:rPr lang="vi-VN" sz="2800" b="1" i="1" dirty="0">
                <a:solidFill>
                  <a:srgbClr val="0070C0"/>
                </a:solidFill>
                <a:latin typeface="Arial" pitchFamily="34" charset="0"/>
                <a:cs typeface="Arial" pitchFamily="34" charset="0"/>
              </a:rPr>
              <a:t> điểm kiểm dịch ở cửa lên xuống xe; có camera giám sát trên xe.</a:t>
            </a:r>
            <a:endParaRPr lang="en-US" sz="2800" b="1" i="1" dirty="0">
              <a:solidFill>
                <a:srgbClr val="0070C0"/>
              </a:solidFill>
              <a:latin typeface="Arial" pitchFamily="34" charset="0"/>
              <a:cs typeface="Arial" pitchFamily="34" charset="0"/>
            </a:endParaRPr>
          </a:p>
          <a:p>
            <a:pPr algn="just">
              <a:buFont typeface="Wingdings" pitchFamily="2" charset="2"/>
              <a:buChar char="§"/>
            </a:pPr>
            <a:r>
              <a:rPr lang="vi-VN" sz="2800" b="1" i="1" dirty="0">
                <a:solidFill>
                  <a:srgbClr val="0070C0"/>
                </a:solidFill>
                <a:latin typeface="Arial" pitchFamily="34" charset="0"/>
                <a:cs typeface="Arial" pitchFamily="34" charset="0"/>
              </a:rPr>
              <a:t>Lập danh sách/quản lý bằng thẻ, cố định chỗ ngồi cho từng người trên xe.</a:t>
            </a:r>
            <a:endParaRPr lang="en-US" sz="2800" b="1" i="1" dirty="0">
              <a:solidFill>
                <a:srgbClr val="0070C0"/>
              </a:solidFill>
              <a:latin typeface="Arial" pitchFamily="34" charset="0"/>
              <a:cs typeface="Arial" pitchFamily="34" charset="0"/>
            </a:endParaRPr>
          </a:p>
          <a:p>
            <a:pPr marL="0" indent="0" algn="just">
              <a:buNone/>
            </a:pPr>
            <a:r>
              <a:rPr lang="vi-VN" sz="2800" b="1" i="1" dirty="0">
                <a:solidFill>
                  <a:srgbClr val="FF0000"/>
                </a:solidFill>
                <a:latin typeface="Arial" pitchFamily="34" charset="0"/>
                <a:cs typeface="Arial" pitchFamily="34" charset="0"/>
              </a:rPr>
              <a:t>1.2. CSSXKD sử dụng lao động</a:t>
            </a:r>
            <a:r>
              <a:rPr lang="vi-VN" sz="2800" b="1" i="1" dirty="0">
                <a:latin typeface="Arial" pitchFamily="34" charset="0"/>
                <a:cs typeface="Arial" pitchFamily="34" charset="0"/>
              </a:rPr>
              <a:t>:</a:t>
            </a:r>
            <a:r>
              <a:rPr lang="vi-VN" sz="2800" dirty="0">
                <a:latin typeface="Arial" pitchFamily="34" charset="0"/>
                <a:cs typeface="Arial" pitchFamily="34" charset="0"/>
              </a:rPr>
              <a:t> </a:t>
            </a:r>
            <a:endParaRPr lang="en-US" sz="2800" dirty="0">
              <a:latin typeface="Arial" pitchFamily="34" charset="0"/>
              <a:cs typeface="Arial" pitchFamily="34" charset="0"/>
            </a:endParaRPr>
          </a:p>
          <a:p>
            <a:pPr algn="just"/>
            <a:r>
              <a:rPr lang="vi-VN" sz="2800" b="1" i="1" dirty="0">
                <a:solidFill>
                  <a:srgbClr val="0070C0"/>
                </a:solidFill>
                <a:latin typeface="Arial" pitchFamily="34" charset="0"/>
                <a:cs typeface="Arial" pitchFamily="34" charset="0"/>
              </a:rPr>
              <a:t>Lập danh sách cố định NLĐ đi trên mỗi xe; </a:t>
            </a:r>
            <a:endParaRPr lang="en-US" sz="2800" b="1" i="1" dirty="0">
              <a:solidFill>
                <a:srgbClr val="0070C0"/>
              </a:solidFill>
              <a:latin typeface="Arial" pitchFamily="34" charset="0"/>
              <a:cs typeface="Arial" pitchFamily="34" charset="0"/>
            </a:endParaRPr>
          </a:p>
          <a:p>
            <a:pPr algn="just"/>
            <a:r>
              <a:rPr lang="en-US" sz="2800" b="1" i="1" dirty="0">
                <a:solidFill>
                  <a:srgbClr val="0070C0"/>
                </a:solidFill>
                <a:latin typeface="Arial" pitchFamily="34" charset="0"/>
                <a:cs typeface="Arial" pitchFamily="34" charset="0"/>
              </a:rPr>
              <a:t>T</a:t>
            </a:r>
            <a:r>
              <a:rPr lang="vi-VN" sz="2800" b="1" i="1" dirty="0">
                <a:solidFill>
                  <a:srgbClr val="0070C0"/>
                </a:solidFill>
                <a:latin typeface="Arial" pitchFamily="34" charset="0"/>
                <a:cs typeface="Arial" pitchFamily="34" charset="0"/>
              </a:rPr>
              <a:t>hông báo đến Sở Y tế địa phương nơi NLĐ lưu trú để phối hợp giám sát.</a:t>
            </a:r>
            <a:endParaRPr lang="en-US" sz="2800" b="1" i="1" dirty="0">
              <a:solidFill>
                <a:srgbClr val="0070C0"/>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41</a:t>
            </a:fld>
            <a:endParaRPr lang="en-US"/>
          </a:p>
        </p:txBody>
      </p:sp>
      <p:sp>
        <p:nvSpPr>
          <p:cNvPr id="7" name="Title 1"/>
          <p:cNvSpPr txBox="1">
            <a:spLocks/>
          </p:cNvSpPr>
          <p:nvPr/>
        </p:nvSpPr>
        <p:spPr>
          <a:xfrm>
            <a:off x="857250" y="152400"/>
            <a:ext cx="7600950" cy="914400"/>
          </a:xfrm>
          <a:prstGeom prst="rect">
            <a:avLst/>
          </a:prstGeom>
        </p:spPr>
        <p:style>
          <a:lnRef idx="1">
            <a:schemeClr val="accent3"/>
          </a:lnRef>
          <a:fillRef idx="2">
            <a:schemeClr val="accent3"/>
          </a:fillRef>
          <a:effectRef idx="1">
            <a:schemeClr val="accent3"/>
          </a:effectRef>
          <a:fontRef idx="minor">
            <a:schemeClr val="dk1"/>
          </a:fontRef>
        </p:style>
        <p:txBody>
          <a:bodyPr vert="horz" anchor="b">
            <a:normAutofit/>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2400" b="1" dirty="0">
                <a:solidFill>
                  <a:srgbClr val="00B050"/>
                </a:solidFill>
                <a:latin typeface="Arial" panose="020B0604020202020204" pitchFamily="34" charset="0"/>
                <a:cs typeface="Arial" panose="020B0604020202020204" pitchFamily="34" charset="0"/>
              </a:rPr>
              <a:t>1. </a:t>
            </a:r>
            <a:r>
              <a:rPr lang="vi-VN" sz="2400" b="1" dirty="0">
                <a:solidFill>
                  <a:srgbClr val="00B050"/>
                </a:solidFill>
                <a:latin typeface="Arial" panose="020B0604020202020204" pitchFamily="34" charset="0"/>
                <a:cs typeface="Arial" panose="020B0604020202020204" pitchFamily="34" charset="0"/>
              </a:rPr>
              <a:t>PHƯƠNG ÁN VẬN CHUYỂN</a:t>
            </a:r>
            <a:r>
              <a:rPr lang="en-US" sz="2400" b="1" dirty="0">
                <a:solidFill>
                  <a:srgbClr val="00B050"/>
                </a:solidFill>
                <a:latin typeface="Arial" panose="020B0604020202020204" pitchFamily="34" charset="0"/>
                <a:cs typeface="Arial" panose="020B0604020202020204" pitchFamily="34" charset="0"/>
              </a:rPr>
              <a:t> NGƯỜ</a:t>
            </a:r>
            <a:r>
              <a:rPr lang="vi-VN" sz="2400" b="1" dirty="0">
                <a:solidFill>
                  <a:srgbClr val="00B050"/>
                </a:solidFill>
                <a:latin typeface="Arial" panose="020B0604020202020204" pitchFamily="34" charset="0"/>
                <a:cs typeface="Arial" panose="020B0604020202020204" pitchFamily="34" charset="0"/>
              </a:rPr>
              <a:t>I LAO ĐỘNG</a:t>
            </a:r>
            <a:r>
              <a:rPr lang="en-US" sz="2400" b="1" dirty="0">
                <a:solidFill>
                  <a:srgbClr val="00B050"/>
                </a:solidFill>
                <a:latin typeface="Arial" panose="020B0604020202020204" pitchFamily="34" charset="0"/>
                <a:cs typeface="Arial" panose="020B0604020202020204" pitchFamily="34" charset="0"/>
              </a:rPr>
              <a:t> </a:t>
            </a:r>
          </a:p>
          <a:p>
            <a:pPr algn="ctr"/>
            <a:r>
              <a:rPr lang="en-US" sz="2400" b="1" dirty="0">
                <a:solidFill>
                  <a:srgbClr val="00B050"/>
                </a:solidFill>
                <a:latin typeface="Arial" panose="020B0604020202020204" pitchFamily="34" charset="0"/>
                <a:cs typeface="Arial" panose="020B0604020202020204" pitchFamily="34" charset="0"/>
              </a:rPr>
              <a:t>KHI CHƯA CÓ TRƯỜNG HỢP BỆNH XUẤT HIỆN</a:t>
            </a:r>
            <a:endParaRPr lang="en-US" sz="2400" dirty="0">
              <a:solidFill>
                <a:srgbClr val="00B050"/>
              </a:solidFill>
              <a:latin typeface="Arial" pitchFamily="34" charset="0"/>
              <a:cs typeface="Arial" pitchFamily="34" charset="0"/>
            </a:endParaRPr>
          </a:p>
        </p:txBody>
      </p:sp>
    </p:spTree>
    <p:extLst>
      <p:ext uri="{BB962C8B-B14F-4D97-AF65-F5344CB8AC3E}">
        <p14:creationId xmlns:p14="http://schemas.microsoft.com/office/powerpoint/2010/main" val="4150125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457200"/>
            <a:ext cx="8610600" cy="6019800"/>
          </a:xfrm>
        </p:spPr>
        <p:txBody>
          <a:bodyPr>
            <a:noAutofit/>
          </a:bodyPr>
          <a:lstStyle/>
          <a:p>
            <a:pPr marL="0" indent="0" algn="just">
              <a:buNone/>
            </a:pPr>
            <a:r>
              <a:rPr lang="vi-VN" sz="2700" b="1" i="1" dirty="0">
                <a:solidFill>
                  <a:srgbClr val="FF0000"/>
                </a:solidFill>
                <a:latin typeface="Arial" pitchFamily="34" charset="0"/>
                <a:cs typeface="Arial" pitchFamily="34" charset="0"/>
              </a:rPr>
              <a:t>1.3. Lái xe, phụ xe</a:t>
            </a:r>
            <a:endParaRPr lang="en-US" sz="2700" dirty="0">
              <a:solidFill>
                <a:srgbClr val="FF0000"/>
              </a:solidFill>
              <a:latin typeface="Arial" pitchFamily="34" charset="0"/>
              <a:cs typeface="Arial" pitchFamily="34" charset="0"/>
            </a:endParaRPr>
          </a:p>
          <a:p>
            <a:pPr algn="just">
              <a:buFont typeface="Wingdings" pitchFamily="2" charset="2"/>
              <a:buChar char="§"/>
            </a:pPr>
            <a:r>
              <a:rPr lang="en-US" sz="2700" b="1" i="1" dirty="0">
                <a:solidFill>
                  <a:srgbClr val="0070C0"/>
                </a:solidFill>
                <a:latin typeface="Arial" pitchFamily="34" charset="0"/>
                <a:cs typeface="Arial" pitchFamily="34" charset="0"/>
              </a:rPr>
              <a:t>S</a:t>
            </a:r>
            <a:r>
              <a:rPr lang="vi-VN" sz="2700" b="1" i="1" dirty="0">
                <a:solidFill>
                  <a:srgbClr val="0070C0"/>
                </a:solidFill>
                <a:latin typeface="Arial" pitchFamily="34" charset="0"/>
                <a:cs typeface="Arial" pitchFamily="34" charset="0"/>
              </a:rPr>
              <a:t>át khuẩn tay, đeo khẩu trang;</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Kiểm</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tra</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danh</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sách</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đưa</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đón</a:t>
            </a:r>
            <a:endParaRPr lang="en-US" sz="2700" b="1" i="1" dirty="0">
              <a:solidFill>
                <a:srgbClr val="0070C0"/>
              </a:solidFill>
              <a:latin typeface="Arial" pitchFamily="34" charset="0"/>
              <a:cs typeface="Arial" pitchFamily="34" charset="0"/>
            </a:endParaRPr>
          </a:p>
          <a:p>
            <a:pPr algn="just">
              <a:buFont typeface="Wingdings" pitchFamily="2" charset="2"/>
              <a:buChar char="§"/>
            </a:pPr>
            <a:r>
              <a:rPr lang="en-US" sz="2700" b="1" i="1" dirty="0">
                <a:solidFill>
                  <a:srgbClr val="0070C0"/>
                </a:solidFill>
                <a:latin typeface="Arial" pitchFamily="34" charset="0"/>
                <a:cs typeface="Arial" pitchFamily="34" charset="0"/>
              </a:rPr>
              <a:t>Di </a:t>
            </a:r>
            <a:r>
              <a:rPr lang="vi-VN" sz="2700" b="1" i="1" dirty="0">
                <a:solidFill>
                  <a:srgbClr val="0070C0"/>
                </a:solidFill>
                <a:latin typeface="Arial" pitchFamily="34" charset="0"/>
                <a:cs typeface="Arial" pitchFamily="34" charset="0"/>
              </a:rPr>
              <a:t>chuy</a:t>
            </a:r>
            <a:r>
              <a:rPr lang="en-US" sz="2700" b="1" i="1" dirty="0">
                <a:solidFill>
                  <a:srgbClr val="0070C0"/>
                </a:solidFill>
                <a:latin typeface="Arial" pitchFamily="34" charset="0"/>
                <a:cs typeface="Arial" pitchFamily="34" charset="0"/>
              </a:rPr>
              <a:t>ể</a:t>
            </a:r>
            <a:r>
              <a:rPr lang="vi-VN" sz="2700" b="1" i="1" dirty="0">
                <a:solidFill>
                  <a:srgbClr val="0070C0"/>
                </a:solidFill>
                <a:latin typeface="Arial" pitchFamily="34" charset="0"/>
                <a:cs typeface="Arial" pitchFamily="34" charset="0"/>
              </a:rPr>
              <a:t>n </a:t>
            </a:r>
            <a:r>
              <a:rPr lang="en-US" sz="2700" b="1" i="1" dirty="0" err="1">
                <a:solidFill>
                  <a:srgbClr val="0070C0"/>
                </a:solidFill>
                <a:latin typeface="Arial" pitchFamily="34" charset="0"/>
                <a:cs typeface="Arial" pitchFamily="34" charset="0"/>
              </a:rPr>
              <a:t>theo</a:t>
            </a:r>
            <a:r>
              <a:rPr lang="vi-VN"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tuyến</a:t>
            </a:r>
            <a:r>
              <a:rPr lang="en-US" sz="2700" b="1" i="1" dirty="0">
                <a:solidFill>
                  <a:srgbClr val="0070C0"/>
                </a:solidFill>
                <a:latin typeface="Arial" pitchFamily="34" charset="0"/>
                <a:cs typeface="Arial" pitchFamily="34" charset="0"/>
              </a:rPr>
              <a:t> </a:t>
            </a:r>
            <a:r>
              <a:rPr lang="vi-VN" sz="2700" b="1" i="1" dirty="0">
                <a:solidFill>
                  <a:srgbClr val="0070C0"/>
                </a:solidFill>
                <a:latin typeface="Arial" pitchFamily="34" charset="0"/>
                <a:cs typeface="Arial" pitchFamily="34" charset="0"/>
              </a:rPr>
              <a:t>c</a:t>
            </a:r>
            <a:r>
              <a:rPr lang="en-US" sz="2700" b="1" i="1" dirty="0">
                <a:solidFill>
                  <a:srgbClr val="0070C0"/>
                </a:solidFill>
                <a:latin typeface="Arial" pitchFamily="34" charset="0"/>
                <a:cs typeface="Arial" pitchFamily="34" charset="0"/>
              </a:rPr>
              <a:t>ố </a:t>
            </a:r>
            <a:r>
              <a:rPr lang="vi-VN" sz="2700" b="1" i="1" dirty="0">
                <a:solidFill>
                  <a:srgbClr val="0070C0"/>
                </a:solidFill>
                <a:latin typeface="Arial" pitchFamily="34" charset="0"/>
                <a:cs typeface="Arial" pitchFamily="34" charset="0"/>
              </a:rPr>
              <a:t>định; không dừng đ</a:t>
            </a:r>
            <a:r>
              <a:rPr lang="en-US" sz="2700" b="1" i="1" dirty="0">
                <a:solidFill>
                  <a:srgbClr val="0070C0"/>
                </a:solidFill>
                <a:latin typeface="Arial" pitchFamily="34" charset="0"/>
                <a:cs typeface="Arial" pitchFamily="34" charset="0"/>
              </a:rPr>
              <a:t>ỗ </a:t>
            </a:r>
            <a:r>
              <a:rPr lang="en-US" sz="2700" b="1" i="1" dirty="0" err="1">
                <a:solidFill>
                  <a:srgbClr val="0070C0"/>
                </a:solidFill>
                <a:latin typeface="Arial" pitchFamily="34" charset="0"/>
                <a:cs typeface="Arial" pitchFamily="34" charset="0"/>
              </a:rPr>
              <a:t>dọc</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đường</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vệ</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sinh</a:t>
            </a:r>
            <a:r>
              <a:rPr lang="en-US" sz="2700" b="1" i="1" dirty="0">
                <a:solidFill>
                  <a:srgbClr val="0070C0"/>
                </a:solidFill>
                <a:latin typeface="Arial" pitchFamily="34" charset="0"/>
                <a:cs typeface="Arial" pitchFamily="34" charset="0"/>
              </a:rPr>
              <a:t>, </a:t>
            </a:r>
            <a:r>
              <a:rPr lang="en-US" sz="2700" b="1" i="1" dirty="0" err="1">
                <a:solidFill>
                  <a:srgbClr val="0070C0"/>
                </a:solidFill>
                <a:latin typeface="Arial" pitchFamily="34" charset="0"/>
                <a:cs typeface="Arial" pitchFamily="34" charset="0"/>
              </a:rPr>
              <a:t>khử</a:t>
            </a:r>
            <a:r>
              <a:rPr lang="en-US" sz="2700" b="1" i="1" dirty="0">
                <a:solidFill>
                  <a:srgbClr val="0070C0"/>
                </a:solidFill>
                <a:latin typeface="Arial" pitchFamily="34" charset="0"/>
                <a:cs typeface="Arial" pitchFamily="34" charset="0"/>
              </a:rPr>
              <a:t> </a:t>
            </a:r>
            <a:r>
              <a:rPr lang="vi-VN" sz="2700" b="1" i="1" dirty="0">
                <a:solidFill>
                  <a:srgbClr val="0070C0"/>
                </a:solidFill>
                <a:latin typeface="Arial" pitchFamily="34" charset="0"/>
                <a:cs typeface="Arial" pitchFamily="34" charset="0"/>
              </a:rPr>
              <a:t>khuẩn xe cuối ngày.</a:t>
            </a:r>
            <a:endParaRPr lang="en-US" sz="2700" b="1" i="1" dirty="0">
              <a:solidFill>
                <a:srgbClr val="0070C0"/>
              </a:solidFill>
              <a:latin typeface="Arial" pitchFamily="34" charset="0"/>
              <a:cs typeface="Arial" pitchFamily="34" charset="0"/>
            </a:endParaRPr>
          </a:p>
          <a:p>
            <a:pPr algn="just">
              <a:buFont typeface="Wingdings" pitchFamily="2" charset="2"/>
              <a:buChar char="§"/>
            </a:pPr>
            <a:r>
              <a:rPr lang="vi-VN" sz="2700" b="1" i="1" dirty="0">
                <a:solidFill>
                  <a:srgbClr val="0070C0"/>
                </a:solidFill>
                <a:latin typeface="Arial" pitchFamily="34" charset="0"/>
                <a:cs typeface="Arial" pitchFamily="34" charset="0"/>
              </a:rPr>
              <a:t>Yêu cầu NLĐ quét thẻ, mã QR code ở cửa xe, sát khuẩn tay trước khi lên xe và đeo khẩu trang trong suốt hành trình</a:t>
            </a:r>
            <a:r>
              <a:rPr lang="vi-VN" sz="2700" dirty="0">
                <a:latin typeface="Arial" pitchFamily="34" charset="0"/>
                <a:cs typeface="Arial" pitchFamily="34" charset="0"/>
              </a:rPr>
              <a:t>.</a:t>
            </a:r>
            <a:endParaRPr lang="en-US" sz="2700" dirty="0">
              <a:latin typeface="Arial" pitchFamily="34" charset="0"/>
              <a:cs typeface="Arial" pitchFamily="34" charset="0"/>
            </a:endParaRPr>
          </a:p>
          <a:p>
            <a:pPr marL="0" indent="0" algn="just">
              <a:buNone/>
            </a:pPr>
            <a:r>
              <a:rPr lang="vi-VN" sz="2700" b="1" i="1" dirty="0">
                <a:solidFill>
                  <a:srgbClr val="FF0000"/>
                </a:solidFill>
                <a:latin typeface="Arial" pitchFamily="34" charset="0"/>
                <a:cs typeface="Arial" pitchFamily="34" charset="0"/>
              </a:rPr>
              <a:t>1.4. Đối với người đi xe:</a:t>
            </a:r>
            <a:r>
              <a:rPr lang="vi-VN" sz="2700" dirty="0">
                <a:latin typeface="Arial" pitchFamily="34" charset="0"/>
                <a:cs typeface="Arial" pitchFamily="34" charset="0"/>
              </a:rPr>
              <a:t> </a:t>
            </a:r>
            <a:endParaRPr lang="en-US" sz="2700" dirty="0">
              <a:latin typeface="Arial" pitchFamily="34" charset="0"/>
              <a:cs typeface="Arial" pitchFamily="34" charset="0"/>
            </a:endParaRPr>
          </a:p>
          <a:p>
            <a:pPr algn="just">
              <a:buFont typeface="Wingdings" pitchFamily="2" charset="2"/>
              <a:buChar char="§"/>
            </a:pPr>
            <a:r>
              <a:rPr lang="vi-VN" sz="2700" b="1" i="1" dirty="0">
                <a:solidFill>
                  <a:srgbClr val="0070C0"/>
                </a:solidFill>
                <a:latin typeface="Arial" pitchFamily="34" charset="0"/>
                <a:cs typeface="Arial" pitchFamily="34" charset="0"/>
              </a:rPr>
              <a:t>5K; quét thẻ, mã QR code ở cửa xe, </a:t>
            </a:r>
            <a:endParaRPr lang="en-US" sz="2700" b="1" i="1" dirty="0">
              <a:solidFill>
                <a:srgbClr val="0070C0"/>
              </a:solidFill>
              <a:latin typeface="Arial" pitchFamily="34" charset="0"/>
              <a:cs typeface="Arial" pitchFamily="34" charset="0"/>
            </a:endParaRPr>
          </a:p>
          <a:p>
            <a:pPr algn="just">
              <a:buFont typeface="Wingdings" pitchFamily="2" charset="2"/>
              <a:buChar char="§"/>
            </a:pPr>
            <a:r>
              <a:rPr lang="en-US" sz="2700" b="1" i="1" dirty="0">
                <a:solidFill>
                  <a:srgbClr val="0070C0"/>
                </a:solidFill>
                <a:latin typeface="Arial" pitchFamily="34" charset="0"/>
                <a:cs typeface="Arial" pitchFamily="34" charset="0"/>
              </a:rPr>
              <a:t>S</a:t>
            </a:r>
            <a:r>
              <a:rPr lang="vi-VN" sz="2700" b="1" i="1" dirty="0">
                <a:solidFill>
                  <a:srgbClr val="0070C0"/>
                </a:solidFill>
                <a:latin typeface="Arial" pitchFamily="34" charset="0"/>
                <a:cs typeface="Arial" pitchFamily="34" charset="0"/>
              </a:rPr>
              <a:t>át khuẩn tay trước khi lên xe và ngồi đúng vị trí.</a:t>
            </a:r>
            <a:endParaRPr lang="en-US" sz="2700" b="1" i="1" dirty="0">
              <a:solidFill>
                <a:srgbClr val="0070C0"/>
              </a:solidFill>
              <a:latin typeface="Arial" pitchFamily="34" charset="0"/>
              <a:cs typeface="Arial" pitchFamily="34" charset="0"/>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42</a:t>
            </a:fld>
            <a:endParaRPr lang="en-US"/>
          </a:p>
        </p:txBody>
      </p:sp>
    </p:spTree>
    <p:extLst>
      <p:ext uri="{BB962C8B-B14F-4D97-AF65-F5344CB8AC3E}">
        <p14:creationId xmlns:p14="http://schemas.microsoft.com/office/powerpoint/2010/main" val="1028787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57200"/>
            <a:ext cx="8458200" cy="6172200"/>
          </a:xfrm>
        </p:spPr>
        <p:txBody>
          <a:bodyPr>
            <a:normAutofit/>
          </a:bodyPr>
          <a:lstStyle/>
          <a:p>
            <a:pPr marL="0" indent="0" algn="just">
              <a:spcBef>
                <a:spcPts val="600"/>
              </a:spcBef>
              <a:spcAft>
                <a:spcPts val="600"/>
              </a:spcAft>
              <a:buNone/>
            </a:pPr>
            <a:r>
              <a:rPr lang="vi-VN" sz="2800" b="1" i="1" dirty="0">
                <a:solidFill>
                  <a:srgbClr val="FF0000"/>
                </a:solidFill>
                <a:latin typeface="Arial" pitchFamily="34" charset="0"/>
                <a:cs typeface="Arial" pitchFamily="34" charset="0"/>
              </a:rPr>
              <a:t>1.5. Đối với người sử dụng phương tiện di chuy</a:t>
            </a:r>
            <a:r>
              <a:rPr lang="en-US" sz="2800" b="1" i="1" dirty="0">
                <a:solidFill>
                  <a:srgbClr val="FF0000"/>
                </a:solidFill>
                <a:latin typeface="Arial" pitchFamily="34" charset="0"/>
                <a:cs typeface="Arial" pitchFamily="34" charset="0"/>
              </a:rPr>
              <a:t>ể</a:t>
            </a:r>
            <a:r>
              <a:rPr lang="vi-VN" sz="2800" b="1" i="1" dirty="0">
                <a:solidFill>
                  <a:srgbClr val="FF0000"/>
                </a:solidFill>
                <a:latin typeface="Arial" pitchFamily="34" charset="0"/>
                <a:cs typeface="Arial" pitchFamily="34" charset="0"/>
              </a:rPr>
              <a:t>n cá nhân hoặc công cộng</a:t>
            </a:r>
            <a:r>
              <a:rPr lang="vi-VN" sz="2800" b="1" i="1" dirty="0">
                <a:latin typeface="Arial" pitchFamily="34" charset="0"/>
                <a:cs typeface="Arial" pitchFamily="34" charset="0"/>
              </a:rPr>
              <a:t>:</a:t>
            </a:r>
            <a:r>
              <a:rPr lang="vi-VN" sz="2800" dirty="0">
                <a:latin typeface="Arial" pitchFamily="34" charset="0"/>
                <a:cs typeface="Arial" pitchFamily="34" charset="0"/>
              </a:rPr>
              <a:t> </a:t>
            </a:r>
            <a:endParaRPr lang="en-US" sz="2800" dirty="0">
              <a:latin typeface="Arial" pitchFamily="34" charset="0"/>
              <a:cs typeface="Arial" pitchFamily="34" charset="0"/>
            </a:endParaRPr>
          </a:p>
          <a:p>
            <a:pPr algn="just">
              <a:spcBef>
                <a:spcPts val="600"/>
              </a:spcBef>
              <a:spcAft>
                <a:spcPts val="600"/>
              </a:spcAft>
              <a:buFont typeface="Wingdings" pitchFamily="2" charset="2"/>
              <a:buChar char="§"/>
            </a:pPr>
            <a:r>
              <a:rPr lang="vi-VN" sz="2800" b="1" i="1" dirty="0">
                <a:solidFill>
                  <a:srgbClr val="0070C0"/>
                </a:solidFill>
                <a:latin typeface="Arial" pitchFamily="34" charset="0"/>
                <a:cs typeface="Arial" pitchFamily="34" charset="0"/>
              </a:rPr>
              <a:t>Thực hiện 5K, Bluezone, </a:t>
            </a:r>
            <a:endParaRPr lang="en-US" sz="2800" b="1" i="1" dirty="0">
              <a:solidFill>
                <a:srgbClr val="0070C0"/>
              </a:solidFill>
              <a:latin typeface="Arial" pitchFamily="34" charset="0"/>
              <a:cs typeface="Arial" pitchFamily="34" charset="0"/>
            </a:endParaRPr>
          </a:p>
          <a:p>
            <a:pPr algn="just">
              <a:spcBef>
                <a:spcPts val="600"/>
              </a:spcBef>
              <a:spcAft>
                <a:spcPts val="600"/>
              </a:spcAft>
              <a:buFont typeface="Wingdings" pitchFamily="2" charset="2"/>
              <a:buChar char="§"/>
            </a:pPr>
            <a:r>
              <a:rPr lang="en-US" sz="2800" b="1" i="1" dirty="0">
                <a:solidFill>
                  <a:srgbClr val="0070C0"/>
                </a:solidFill>
                <a:latin typeface="Arial" pitchFamily="34" charset="0"/>
                <a:cs typeface="Arial" pitchFamily="34" charset="0"/>
              </a:rPr>
              <a:t>G</a:t>
            </a:r>
            <a:r>
              <a:rPr lang="vi-VN" sz="2800" b="1" i="1" dirty="0">
                <a:solidFill>
                  <a:srgbClr val="0070C0"/>
                </a:solidFill>
                <a:latin typeface="Arial" pitchFamily="34" charset="0"/>
                <a:cs typeface="Arial" pitchFamily="34" charset="0"/>
              </a:rPr>
              <a:t>hi lại lịch trình di chuyển</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thông tin về phương tiện</a:t>
            </a:r>
            <a:r>
              <a:rPr lang="en-US" sz="2800" b="1" i="1" dirty="0">
                <a:solidFill>
                  <a:srgbClr val="0070C0"/>
                </a:solidFill>
                <a:latin typeface="Arial" pitchFamily="34" charset="0"/>
                <a:cs typeface="Arial" pitchFamily="34" charset="0"/>
              </a:rPr>
              <a:t> </a:t>
            </a:r>
          </a:p>
          <a:p>
            <a:pPr algn="just">
              <a:spcBef>
                <a:spcPts val="600"/>
              </a:spcBef>
              <a:spcAft>
                <a:spcPts val="600"/>
              </a:spcAft>
              <a:buFont typeface="Wingdings" pitchFamily="2" charset="2"/>
              <a:buChar char="§"/>
            </a:pPr>
            <a:r>
              <a:rPr lang="en-US" sz="2800" b="1" i="1" dirty="0">
                <a:solidFill>
                  <a:srgbClr val="0070C0"/>
                </a:solidFill>
                <a:latin typeface="Arial" pitchFamily="34" charset="0"/>
                <a:cs typeface="Arial" pitchFamily="34" charset="0"/>
              </a:rPr>
              <a:t>K</a:t>
            </a:r>
            <a:r>
              <a:rPr lang="vi-VN" sz="2800" b="1" i="1" dirty="0">
                <a:solidFill>
                  <a:srgbClr val="0070C0"/>
                </a:solidFill>
                <a:latin typeface="Arial" pitchFamily="34" charset="0"/>
                <a:cs typeface="Arial" pitchFamily="34" charset="0"/>
              </a:rPr>
              <a:t>hông sử dụng phương tiện công cộng khi có một trong các biểu hiện sốt, ho, đau họng, khó thở.</a:t>
            </a:r>
            <a:endParaRPr lang="en-US" sz="2800" b="1" i="1" dirty="0">
              <a:solidFill>
                <a:srgbClr val="0070C0"/>
              </a:solidFill>
              <a:latin typeface="Arial" pitchFamily="34" charset="0"/>
              <a:cs typeface="Arial" pitchFamily="34" charset="0"/>
            </a:endParaRPr>
          </a:p>
          <a:p>
            <a:pPr>
              <a:lnSpc>
                <a:spcPct val="150000"/>
              </a:lnSpc>
              <a:spcBef>
                <a:spcPts val="600"/>
              </a:spcBef>
              <a:spcAft>
                <a:spcPts val="600"/>
              </a:spcAft>
              <a:buFont typeface="Wingdings" pitchFamily="2" charset="2"/>
              <a:buChar char="§"/>
            </a:pPr>
            <a:endParaRPr lang="en-US" sz="2800" b="1" i="1" dirty="0">
              <a:solidFill>
                <a:srgbClr val="0070C0"/>
              </a:solidFill>
            </a:endParaRP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43</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026" y="4114800"/>
            <a:ext cx="18288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67" b="36013"/>
          <a:stretch/>
        </p:blipFill>
        <p:spPr bwMode="auto">
          <a:xfrm>
            <a:off x="6245510" y="4149701"/>
            <a:ext cx="2239098" cy="247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257674"/>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7816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123152"/>
            <a:ext cx="3810000" cy="892552"/>
          </a:xfrm>
          <a:prstGeom prst="rect">
            <a:avLst/>
          </a:prstGeom>
        </p:spPr>
        <p:txBody>
          <a:bodyPr wrap="square">
            <a:spAutoFit/>
          </a:bodyPr>
          <a:lstStyle/>
          <a:p>
            <a:pPr algn="ctr">
              <a:buSzPct val="100000"/>
            </a:pPr>
            <a:r>
              <a:rPr lang="vi-VN" sz="2800" b="1" dirty="0">
                <a:solidFill>
                  <a:srgbClr val="FF0000"/>
                </a:solidFill>
                <a:latin typeface="Arial" pitchFamily="34" charset="0"/>
                <a:cs typeface="Arial" pitchFamily="34" charset="0"/>
              </a:rPr>
              <a:t>Nơi lưu trú dã </a:t>
            </a:r>
            <a:r>
              <a:rPr lang="vi-VN" sz="2800" b="1" dirty="0" smtClean="0">
                <a:solidFill>
                  <a:srgbClr val="FF0000"/>
                </a:solidFill>
                <a:latin typeface="Arial" pitchFamily="34" charset="0"/>
                <a:cs typeface="Arial" pitchFamily="34" charset="0"/>
              </a:rPr>
              <a:t>chiến</a:t>
            </a:r>
            <a:r>
              <a:rPr lang="en-US" sz="2800" b="1" dirty="0">
                <a:solidFill>
                  <a:srgbClr val="FF0000"/>
                </a:solidFill>
                <a:latin typeface="Arial" pitchFamily="34" charset="0"/>
                <a:cs typeface="Arial" pitchFamily="34" charset="0"/>
              </a:rPr>
              <a:t> </a:t>
            </a:r>
            <a:r>
              <a:rPr lang="en-US" sz="2400" b="1" i="1" dirty="0" smtClean="0">
                <a:solidFill>
                  <a:srgbClr val="FF0000"/>
                </a:solidFill>
                <a:latin typeface="Arial" pitchFamily="34" charset="0"/>
                <a:cs typeface="Arial" pitchFamily="34" charset="0"/>
              </a:rPr>
              <a:t>(</a:t>
            </a:r>
            <a:r>
              <a:rPr lang="en-US" sz="2400" b="1" i="1" dirty="0" err="1" smtClean="0">
                <a:solidFill>
                  <a:srgbClr val="FF0000"/>
                </a:solidFill>
                <a:latin typeface="Arial" pitchFamily="34" charset="0"/>
                <a:cs typeface="Arial" pitchFamily="34" charset="0"/>
              </a:rPr>
              <a:t>như</a:t>
            </a:r>
            <a:r>
              <a:rPr lang="en-US" sz="2400" b="1" i="1" dirty="0" smtClean="0">
                <a:solidFill>
                  <a:srgbClr val="FF0000"/>
                </a:solidFill>
                <a:latin typeface="Arial" pitchFamily="34" charset="0"/>
                <a:cs typeface="Arial" pitchFamily="34" charset="0"/>
              </a:rPr>
              <a:t> </a:t>
            </a:r>
            <a:r>
              <a:rPr lang="en-US" sz="2400" b="1" i="1" dirty="0" err="1">
                <a:solidFill>
                  <a:srgbClr val="FF0000"/>
                </a:solidFill>
                <a:latin typeface="Arial" pitchFamily="34" charset="0"/>
                <a:cs typeface="Arial" pitchFamily="34" charset="0"/>
              </a:rPr>
              <a:t>lưu</a:t>
            </a:r>
            <a:r>
              <a:rPr lang="en-US" sz="2400" b="1" i="1" dirty="0">
                <a:solidFill>
                  <a:srgbClr val="FF0000"/>
                </a:solidFill>
                <a:latin typeface="Arial" pitchFamily="34" charset="0"/>
                <a:cs typeface="Arial" pitchFamily="34" charset="0"/>
              </a:rPr>
              <a:t> </a:t>
            </a:r>
            <a:r>
              <a:rPr lang="en-US" sz="2400" b="1" i="1" dirty="0" err="1">
                <a:solidFill>
                  <a:srgbClr val="FF0000"/>
                </a:solidFill>
                <a:latin typeface="Arial" pitchFamily="34" charset="0"/>
                <a:cs typeface="Arial" pitchFamily="34" charset="0"/>
              </a:rPr>
              <a:t>trú</a:t>
            </a:r>
            <a:r>
              <a:rPr lang="en-US" sz="2400" b="1" i="1" dirty="0">
                <a:solidFill>
                  <a:srgbClr val="FF0000"/>
                </a:solidFill>
                <a:latin typeface="Arial" pitchFamily="34" charset="0"/>
                <a:cs typeface="Arial" pitchFamily="34" charset="0"/>
              </a:rPr>
              <a:t> </a:t>
            </a:r>
            <a:r>
              <a:rPr lang="en-US" sz="2400" b="1" i="1" dirty="0" err="1">
                <a:solidFill>
                  <a:srgbClr val="FF0000"/>
                </a:solidFill>
                <a:latin typeface="Arial" pitchFamily="34" charset="0"/>
                <a:cs typeface="Arial" pitchFamily="34" charset="0"/>
              </a:rPr>
              <a:t>tập</a:t>
            </a:r>
            <a:r>
              <a:rPr lang="en-US" sz="2400" b="1" i="1" dirty="0">
                <a:solidFill>
                  <a:srgbClr val="FF0000"/>
                </a:solidFill>
                <a:latin typeface="Arial" pitchFamily="34" charset="0"/>
                <a:cs typeface="Arial" pitchFamily="34" charset="0"/>
              </a:rPr>
              <a:t> </a:t>
            </a:r>
            <a:r>
              <a:rPr lang="en-US" sz="2400" b="1" i="1" dirty="0" err="1">
                <a:solidFill>
                  <a:srgbClr val="FF0000"/>
                </a:solidFill>
                <a:latin typeface="Arial" pitchFamily="34" charset="0"/>
                <a:cs typeface="Arial" pitchFamily="34" charset="0"/>
              </a:rPr>
              <a:t>trung</a:t>
            </a:r>
            <a:r>
              <a:rPr lang="en-US" sz="2400" b="1" i="1" dirty="0">
                <a:solidFill>
                  <a:srgbClr val="FF0000"/>
                </a:solidFill>
                <a:latin typeface="Arial" pitchFamily="34" charset="0"/>
                <a:cs typeface="Arial" pitchFamily="34" charset="0"/>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954" y="381000"/>
            <a:ext cx="3720779" cy="2133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954" y="2667000"/>
            <a:ext cx="3727759" cy="1905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72" y="983340"/>
            <a:ext cx="4530027" cy="229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72" y="3429000"/>
            <a:ext cx="4662486" cy="307980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4648200"/>
            <a:ext cx="3352800" cy="1876846"/>
          </a:xfrm>
          <a:prstGeom prst="rect">
            <a:avLst/>
          </a:prstGeom>
        </p:spPr>
      </p:pic>
      <p:sp>
        <p:nvSpPr>
          <p:cNvPr id="9" name="Rectangle 8"/>
          <p:cNvSpPr/>
          <p:nvPr/>
        </p:nvSpPr>
        <p:spPr>
          <a:xfrm>
            <a:off x="5638800" y="6488668"/>
            <a:ext cx="3427087" cy="369332"/>
          </a:xfrm>
          <a:prstGeom prst="rect">
            <a:avLst/>
          </a:prstGeom>
        </p:spPr>
        <p:txBody>
          <a:bodyPr wrap="square">
            <a:spAutoFit/>
          </a:bodyPr>
          <a:lstStyle/>
          <a:p>
            <a:pPr algn="r"/>
            <a:r>
              <a:rPr lang="en-US" i="1" dirty="0" err="1" smtClean="0"/>
              <a:t>Nguồn</a:t>
            </a:r>
            <a:r>
              <a:rPr lang="en-US" i="1" dirty="0" smtClean="0"/>
              <a:t> Vnexxpress.net</a:t>
            </a:r>
            <a:endParaRPr lang="en-US" i="1" dirty="0"/>
          </a:p>
        </p:txBody>
      </p:sp>
    </p:spTree>
    <p:extLst>
      <p:ext uri="{BB962C8B-B14F-4D97-AF65-F5344CB8AC3E}">
        <p14:creationId xmlns:p14="http://schemas.microsoft.com/office/powerpoint/2010/main" val="179325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8229600" cy="1470025"/>
          </a:xfrm>
        </p:spPr>
        <p:txBody>
          <a:bodyPr>
            <a:normAutofit/>
          </a:bodyPr>
          <a:lstStyle/>
          <a:p>
            <a:r>
              <a:rPr lang="vi-VN" b="1" dirty="0" smtClean="0">
                <a:solidFill>
                  <a:schemeClr val="accent3">
                    <a:lumMod val="75000"/>
                  </a:schemeClr>
                </a:solidFill>
                <a:latin typeface="Arial" panose="020B0604020202020204" pitchFamily="34" charset="0"/>
                <a:cs typeface="Arial" panose="020B0604020202020204" pitchFamily="34" charset="0"/>
              </a:rPr>
              <a:t>PHƯƠNG ÁN </a:t>
            </a:r>
            <a:r>
              <a:rPr lang="en-US" b="1" dirty="0" smtClean="0">
                <a:solidFill>
                  <a:schemeClr val="accent3">
                    <a:lumMod val="75000"/>
                  </a:schemeClr>
                </a:solidFill>
                <a:latin typeface="Arial" panose="020B0604020202020204" pitchFamily="34" charset="0"/>
                <a:cs typeface="Arial" panose="020B0604020202020204" pitchFamily="34" charset="0"/>
              </a:rPr>
              <a:t>TỔ CHỨC SẢN XUẤT KHI CÓ DỊCH</a:t>
            </a:r>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6248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931" y="3657600"/>
            <a:ext cx="4267200" cy="284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695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228600"/>
            <a:ext cx="8153400" cy="6172200"/>
          </a:xfrm>
        </p:spPr>
        <p:txBody>
          <a:bodyPr>
            <a:normAutofit lnSpcReduction="10000"/>
          </a:bodyPr>
          <a:lstStyle/>
          <a:p>
            <a:pPr marL="0" indent="0" algn="just">
              <a:spcBef>
                <a:spcPts val="600"/>
              </a:spcBef>
              <a:spcAft>
                <a:spcPts val="600"/>
              </a:spcAft>
              <a:buNone/>
            </a:pPr>
            <a:r>
              <a:rPr lang="en-US" sz="2800" b="1" i="1" dirty="0" smtClean="0">
                <a:solidFill>
                  <a:srgbClr val="FF0000"/>
                </a:solidFill>
                <a:latin typeface="Arial" pitchFamily="34" charset="0"/>
                <a:cs typeface="Arial" pitchFamily="34" charset="0"/>
              </a:rPr>
              <a:t>- </a:t>
            </a:r>
            <a:r>
              <a:rPr lang="vi-VN" sz="2800" b="1" i="1" dirty="0" smtClean="0">
                <a:solidFill>
                  <a:srgbClr val="FF0000"/>
                </a:solidFill>
                <a:latin typeface="Arial" pitchFamily="34" charset="0"/>
                <a:cs typeface="Arial" pitchFamily="34" charset="0"/>
              </a:rPr>
              <a:t>Quy </a:t>
            </a:r>
            <a:r>
              <a:rPr lang="vi-VN" sz="2800" b="1" i="1" dirty="0">
                <a:solidFill>
                  <a:srgbClr val="FF0000"/>
                </a:solidFill>
                <a:latin typeface="Arial" pitchFamily="34" charset="0"/>
                <a:cs typeface="Arial" pitchFamily="34" charset="0"/>
              </a:rPr>
              <a:t>mô sử dụng lao động:</a:t>
            </a:r>
            <a:r>
              <a:rPr lang="vi-VN" sz="2800" dirty="0">
                <a:latin typeface="Arial" pitchFamily="34" charset="0"/>
                <a:cs typeface="Arial" pitchFamily="34" charset="0"/>
              </a:rPr>
              <a:t> </a:t>
            </a:r>
            <a:endParaRPr lang="en-US" sz="2800" dirty="0">
              <a:latin typeface="Arial" pitchFamily="34" charset="0"/>
              <a:cs typeface="Arial" pitchFamily="34" charset="0"/>
            </a:endParaRPr>
          </a:p>
          <a:p>
            <a:pPr marL="0" indent="0" algn="just">
              <a:spcBef>
                <a:spcPts val="600"/>
              </a:spcBef>
              <a:spcAft>
                <a:spcPts val="600"/>
              </a:spcAft>
              <a:buNone/>
            </a:pPr>
            <a:r>
              <a:rPr lang="vi-VN" sz="2800" b="1" i="1" dirty="0">
                <a:solidFill>
                  <a:srgbClr val="0070C0"/>
                </a:solidFill>
                <a:latin typeface="Arial" pitchFamily="34" charset="0"/>
                <a:cs typeface="Arial" pitchFamily="34" charset="0"/>
              </a:rPr>
              <a:t>Căn cứ tình hình dịch để giảm quy mô sử dụng lao động từ 25-50% đối với những CSSXKD, KCN có trên 500 NLĐ.</a:t>
            </a:r>
            <a:endParaRPr lang="en-US" sz="2800" b="1" i="1" dirty="0">
              <a:solidFill>
                <a:srgbClr val="0070C0"/>
              </a:solidFill>
              <a:latin typeface="Arial" pitchFamily="34" charset="0"/>
              <a:cs typeface="Arial" pitchFamily="34" charset="0"/>
            </a:endParaRPr>
          </a:p>
          <a:p>
            <a:pPr marL="0" indent="0" algn="just">
              <a:spcBef>
                <a:spcPts val="600"/>
              </a:spcBef>
              <a:spcAft>
                <a:spcPts val="600"/>
              </a:spcAft>
              <a:buNone/>
            </a:pPr>
            <a:r>
              <a:rPr lang="en-US" sz="2800" b="1" i="1" dirty="0" smtClean="0">
                <a:solidFill>
                  <a:srgbClr val="FF0000"/>
                </a:solidFill>
                <a:latin typeface="Arial" pitchFamily="34" charset="0"/>
                <a:cs typeface="Arial" pitchFamily="34" charset="0"/>
              </a:rPr>
              <a:t>- </a:t>
            </a:r>
            <a:r>
              <a:rPr lang="vi-VN" sz="2800" b="1" i="1" dirty="0" smtClean="0">
                <a:solidFill>
                  <a:srgbClr val="FF0000"/>
                </a:solidFill>
                <a:latin typeface="Arial" pitchFamily="34" charset="0"/>
                <a:cs typeface="Arial" pitchFamily="34" charset="0"/>
              </a:rPr>
              <a:t>CSSXKD</a:t>
            </a:r>
            <a:r>
              <a:rPr lang="vi-VN" sz="2800" b="1" i="1" dirty="0">
                <a:solidFill>
                  <a:srgbClr val="FF0000"/>
                </a:solidFill>
                <a:latin typeface="Arial" pitchFamily="34" charset="0"/>
                <a:cs typeface="Arial" pitchFamily="34" charset="0"/>
              </a:rPr>
              <a:t>, KCN phải cam kết thực hiện các quy định về phòng, chống dịch COVID-19</a:t>
            </a:r>
            <a:endParaRPr lang="en-US" sz="2800" dirty="0">
              <a:solidFill>
                <a:srgbClr val="FF0000"/>
              </a:solidFill>
              <a:latin typeface="Arial" pitchFamily="34" charset="0"/>
              <a:cs typeface="Arial" pitchFamily="34" charset="0"/>
            </a:endParaRPr>
          </a:p>
          <a:p>
            <a:pPr algn="just">
              <a:spcBef>
                <a:spcPts val="600"/>
              </a:spcBef>
              <a:spcAft>
                <a:spcPts val="600"/>
              </a:spcAft>
              <a:buFont typeface="Wingdings" pitchFamily="2" charset="2"/>
              <a:buChar char="§"/>
            </a:pPr>
            <a:r>
              <a:rPr lang="vi-VN" sz="2800" b="1" i="1" dirty="0">
                <a:solidFill>
                  <a:srgbClr val="0070C0"/>
                </a:solidFill>
                <a:latin typeface="Arial" pitchFamily="34" charset="0"/>
                <a:cs typeface="Arial" pitchFamily="34" charset="0"/>
              </a:rPr>
              <a:t>Quy định về </a:t>
            </a:r>
            <a:r>
              <a:rPr lang="en-US" sz="2800" b="1" i="1" dirty="0">
                <a:solidFill>
                  <a:srgbClr val="0070C0"/>
                </a:solidFill>
                <a:latin typeface="Arial" pitchFamily="34" charset="0"/>
                <a:cs typeface="Arial" pitchFamily="34" charset="0"/>
              </a:rPr>
              <a:t>PCD</a:t>
            </a:r>
            <a:r>
              <a:rPr lang="vi-VN" sz="2800" b="1" i="1" dirty="0">
                <a:solidFill>
                  <a:srgbClr val="0070C0"/>
                </a:solidFill>
                <a:latin typeface="Arial" pitchFamily="34" charset="0"/>
                <a:cs typeface="Arial" pitchFamily="34" charset="0"/>
              </a:rPr>
              <a:t> COVID-19 tại nơi làm việc, ký túc xá và nơi lưu trú đối với lao động; </a:t>
            </a:r>
            <a:endParaRPr lang="en-US" sz="2800" b="1" i="1" dirty="0">
              <a:solidFill>
                <a:srgbClr val="0070C0"/>
              </a:solidFill>
              <a:latin typeface="Arial" pitchFamily="34" charset="0"/>
              <a:cs typeface="Arial" pitchFamily="34" charset="0"/>
            </a:endParaRPr>
          </a:p>
          <a:p>
            <a:pPr algn="just">
              <a:spcBef>
                <a:spcPts val="600"/>
              </a:spcBef>
              <a:spcAft>
                <a:spcPts val="600"/>
              </a:spcAft>
              <a:buFont typeface="Wingdings" pitchFamily="2" charset="2"/>
              <a:buChar char="§"/>
            </a:pPr>
            <a:r>
              <a:rPr lang="en-US" sz="2800" b="1" i="1" dirty="0">
                <a:solidFill>
                  <a:srgbClr val="0070C0"/>
                </a:solidFill>
                <a:latin typeface="Arial" pitchFamily="34" charset="0"/>
                <a:cs typeface="Arial" pitchFamily="34" charset="0"/>
              </a:rPr>
              <a:t>Q</a:t>
            </a:r>
            <a:r>
              <a:rPr lang="vi-VN" sz="2800" b="1" i="1" dirty="0">
                <a:solidFill>
                  <a:srgbClr val="0070C0"/>
                </a:solidFill>
                <a:latin typeface="Arial" pitchFamily="34" charset="0"/>
                <a:cs typeface="Arial" pitchFamily="34" charset="0"/>
              </a:rPr>
              <a:t>uy định về phương án đưa, đón NLĐ; nơi lưu trú tập trung, khu vực cách ly tập trung; xét nghiệm sàng lọc...</a:t>
            </a:r>
            <a:endParaRPr lang="en-US" sz="2800" b="1" i="1" dirty="0">
              <a:solidFill>
                <a:srgbClr val="0070C0"/>
              </a:solidFill>
              <a:latin typeface="Arial" pitchFamily="34" charset="0"/>
              <a:cs typeface="Arial" pitchFamily="34" charset="0"/>
            </a:endParaRPr>
          </a:p>
          <a:p>
            <a:pPr algn="just">
              <a:spcBef>
                <a:spcPts val="600"/>
              </a:spcBef>
              <a:spcAft>
                <a:spcPts val="600"/>
              </a:spcAft>
              <a:buFont typeface="Wingdings" pitchFamily="2" charset="2"/>
              <a:buChar char="§"/>
            </a:pPr>
            <a:r>
              <a:rPr lang="vi-VN" sz="2800" b="1" i="1" dirty="0">
                <a:solidFill>
                  <a:srgbClr val="0070C0"/>
                </a:solidFill>
                <a:latin typeface="Arial" pitchFamily="34" charset="0"/>
                <a:cs typeface="Arial" pitchFamily="34" charset="0"/>
              </a:rPr>
              <a:t>Các quy định khác theo yêu cầu của chính quyền địa phương.</a:t>
            </a:r>
            <a:endParaRPr lang="en-US" sz="2800" b="1" i="1" dirty="0">
              <a:solidFill>
                <a:srgbClr val="0070C0"/>
              </a:solidFill>
              <a:latin typeface="Arial" pitchFamily="34" charset="0"/>
              <a:cs typeface="Arial" pitchFamily="34" charset="0"/>
            </a:endParaRPr>
          </a:p>
          <a:p>
            <a:pPr>
              <a:spcBef>
                <a:spcPts val="600"/>
              </a:spcBef>
              <a:spcAft>
                <a:spcPts val="600"/>
              </a:spcAft>
            </a:pP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46</a:t>
            </a:fld>
            <a:endParaRPr lang="en-US"/>
          </a:p>
        </p:txBody>
      </p:sp>
    </p:spTree>
    <p:extLst>
      <p:ext uri="{BB962C8B-B14F-4D97-AF65-F5344CB8AC3E}">
        <p14:creationId xmlns:p14="http://schemas.microsoft.com/office/powerpoint/2010/main" val="73745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2731" y="1676400"/>
            <a:ext cx="8229600" cy="1752600"/>
          </a:xfrm>
        </p:spPr>
        <p:txBody>
          <a:bodyPr>
            <a:noAutofit/>
          </a:bodyPr>
          <a:lstStyle/>
          <a:p>
            <a:r>
              <a:rPr lang="vi-VN" sz="2400" b="1" dirty="0">
                <a:solidFill>
                  <a:schemeClr val="accent3">
                    <a:lumMod val="75000"/>
                  </a:schemeClr>
                </a:solidFill>
                <a:latin typeface="Arial" panose="020B0604020202020204" pitchFamily="34" charset="0"/>
                <a:cs typeface="Arial" panose="020B0604020202020204" pitchFamily="34" charset="0"/>
              </a:rPr>
              <a:t>HƯỚNG DẪN THỰC HIỆN NHIỆM VỤ </a:t>
            </a:r>
            <a:r>
              <a:rPr lang="en-US" sz="2400" b="1" dirty="0" smtClean="0">
                <a:solidFill>
                  <a:schemeClr val="accent3">
                    <a:lumMod val="75000"/>
                  </a:schemeClr>
                </a:solidFill>
                <a:latin typeface="Arial" panose="020B0604020202020204" pitchFamily="34" charset="0"/>
                <a:cs typeface="Arial" panose="020B0604020202020204" pitchFamily="34" charset="0"/>
              </a:rPr>
              <a:t/>
            </a:r>
            <a:br>
              <a:rPr lang="en-US" sz="2400" b="1" dirty="0" smtClean="0">
                <a:solidFill>
                  <a:schemeClr val="accent3">
                    <a:lumMod val="75000"/>
                  </a:schemeClr>
                </a:solidFill>
                <a:latin typeface="Arial" panose="020B0604020202020204" pitchFamily="34" charset="0"/>
                <a:cs typeface="Arial" panose="020B0604020202020204" pitchFamily="34" charset="0"/>
              </a:rPr>
            </a:br>
            <a:r>
              <a:rPr lang="vi-VN" sz="2800" b="1" dirty="0" smtClean="0">
                <a:solidFill>
                  <a:srgbClr val="FF0000"/>
                </a:solidFill>
                <a:latin typeface="Arial" panose="020B0604020202020204" pitchFamily="34" charset="0"/>
                <a:cs typeface="Arial" panose="020B0604020202020204" pitchFamily="34" charset="0"/>
              </a:rPr>
              <a:t>TỔ </a:t>
            </a:r>
            <a:r>
              <a:rPr lang="vi-VN" sz="2800" b="1" dirty="0">
                <a:solidFill>
                  <a:srgbClr val="FF0000"/>
                </a:solidFill>
                <a:latin typeface="Arial" panose="020B0604020202020204" pitchFamily="34" charset="0"/>
                <a:cs typeface="Arial" panose="020B0604020202020204" pitchFamily="34" charset="0"/>
              </a:rPr>
              <a:t>AN TOÀN </a:t>
            </a:r>
            <a:r>
              <a:rPr lang="vi-VN" sz="2800" b="1" dirty="0" smtClean="0">
                <a:solidFill>
                  <a:srgbClr val="FF0000"/>
                </a:solidFill>
                <a:latin typeface="Arial" panose="020B0604020202020204" pitchFamily="34" charset="0"/>
                <a:cs typeface="Arial" panose="020B0604020202020204" pitchFamily="34" charset="0"/>
              </a:rPr>
              <a:t>COVID</a:t>
            </a:r>
            <a:r>
              <a:rPr lang="en-US" sz="2800" b="1" dirty="0" smtClean="0">
                <a:solidFill>
                  <a:srgbClr val="FF0000"/>
                </a:solidFill>
                <a:latin typeface="Arial" panose="020B0604020202020204" pitchFamily="34" charset="0"/>
                <a:cs typeface="Arial" panose="020B0604020202020204" pitchFamily="34" charset="0"/>
              </a:rPr>
              <a:t/>
            </a:r>
            <a:br>
              <a:rPr lang="en-US" sz="2800" b="1" dirty="0" smtClean="0">
                <a:solidFill>
                  <a:srgbClr val="FF0000"/>
                </a:solidFill>
                <a:latin typeface="Arial" panose="020B0604020202020204" pitchFamily="34" charset="0"/>
                <a:cs typeface="Arial" panose="020B0604020202020204" pitchFamily="34" charset="0"/>
              </a:rPr>
            </a:br>
            <a:r>
              <a:rPr lang="vi-VN" sz="2400" b="1" dirty="0" smtClean="0">
                <a:solidFill>
                  <a:schemeClr val="accent3">
                    <a:lumMod val="75000"/>
                  </a:schemeClr>
                </a:solidFill>
                <a:latin typeface="Arial" panose="020B0604020202020204" pitchFamily="34" charset="0"/>
                <a:cs typeface="Arial" panose="020B0604020202020204" pitchFamily="34" charset="0"/>
              </a:rPr>
              <a:t>TRONG </a:t>
            </a:r>
            <a:r>
              <a:rPr lang="vi-VN" sz="2400" b="1" dirty="0">
                <a:solidFill>
                  <a:schemeClr val="accent3">
                    <a:lumMod val="75000"/>
                  </a:schemeClr>
                </a:solidFill>
                <a:latin typeface="Arial" panose="020B0604020202020204" pitchFamily="34" charset="0"/>
                <a:cs typeface="Arial" panose="020B0604020202020204" pitchFamily="34" charset="0"/>
              </a:rPr>
              <a:t>CÁC NHÀ MÁY, CÔNG TY, XÍ NGHIỆP, CƠ SỞ SẢN XUẤT, DOANH NGHIỆP</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7010400"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931" y="3657600"/>
            <a:ext cx="4267200" cy="284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083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381000"/>
            <a:ext cx="8915400" cy="6248400"/>
          </a:xfrm>
        </p:spPr>
        <p:txBody>
          <a:bodyPr>
            <a:normAutofit/>
          </a:bodyPr>
          <a:lstStyle/>
          <a:p>
            <a:pPr lvl="0"/>
            <a:r>
              <a:rPr lang="vi-VN" sz="2800" b="1" dirty="0"/>
              <a:t>Mục đích</a:t>
            </a:r>
            <a:r>
              <a:rPr lang="vi-VN" sz="2800" dirty="0"/>
              <a:t>: Giám sát và phòng, chống COVID-19 chủ động tại từng </a:t>
            </a:r>
            <a:r>
              <a:rPr lang="en-US" sz="2800" dirty="0" err="1"/>
              <a:t>phân</a:t>
            </a:r>
            <a:r>
              <a:rPr lang="en-US" sz="2800" dirty="0"/>
              <a:t> </a:t>
            </a:r>
            <a:r>
              <a:rPr lang="en-US" sz="2800" dirty="0" err="1"/>
              <a:t>xưởng</a:t>
            </a:r>
            <a:r>
              <a:rPr lang="en-US" sz="2800" dirty="0"/>
              <a:t>/</a:t>
            </a:r>
            <a:r>
              <a:rPr lang="en-US" sz="2800" dirty="0" err="1"/>
              <a:t>dây</a:t>
            </a:r>
            <a:r>
              <a:rPr lang="en-US" sz="2800" dirty="0"/>
              <a:t> </a:t>
            </a:r>
            <a:r>
              <a:rPr lang="en-US" sz="2800" dirty="0" err="1"/>
              <a:t>chuyền</a:t>
            </a:r>
            <a:r>
              <a:rPr lang="en-US" sz="2800" dirty="0"/>
              <a:t> </a:t>
            </a:r>
            <a:r>
              <a:rPr lang="en-US" sz="2800" dirty="0" err="1"/>
              <a:t>sản</a:t>
            </a:r>
            <a:r>
              <a:rPr lang="en-US" sz="2800" dirty="0"/>
              <a:t> </a:t>
            </a:r>
            <a:r>
              <a:rPr lang="en-US" sz="2800" dirty="0" err="1"/>
              <a:t>xuất</a:t>
            </a:r>
            <a:r>
              <a:rPr lang="en-US" sz="2800" dirty="0"/>
              <a:t>/</a:t>
            </a:r>
            <a:r>
              <a:rPr lang="en-US" sz="2800" dirty="0" err="1"/>
              <a:t>tổ</a:t>
            </a:r>
            <a:r>
              <a:rPr lang="en-US" sz="2800" dirty="0"/>
              <a:t> </a:t>
            </a:r>
            <a:r>
              <a:rPr lang="en-US" sz="2800" dirty="0" err="1"/>
              <a:t>sản</a:t>
            </a:r>
            <a:r>
              <a:rPr lang="en-US" sz="2800" dirty="0"/>
              <a:t> </a:t>
            </a:r>
            <a:r>
              <a:rPr lang="en-US" sz="2800" dirty="0" err="1"/>
              <a:t>xuất</a:t>
            </a:r>
            <a:r>
              <a:rPr lang="en-US" sz="2800" dirty="0"/>
              <a:t>/</a:t>
            </a:r>
            <a:r>
              <a:rPr lang="en-US" sz="2800" dirty="0" err="1"/>
              <a:t>vị</a:t>
            </a:r>
            <a:r>
              <a:rPr lang="en-US" sz="2800" dirty="0"/>
              <a:t> </a:t>
            </a:r>
            <a:r>
              <a:rPr lang="en-US" sz="2800" dirty="0" err="1"/>
              <a:t>trí</a:t>
            </a:r>
            <a:r>
              <a:rPr lang="en-US" sz="2800" dirty="0"/>
              <a:t> </a:t>
            </a:r>
            <a:r>
              <a:rPr lang="en-US" sz="2800" dirty="0" err="1"/>
              <a:t>làm</a:t>
            </a:r>
            <a:r>
              <a:rPr lang="en-US" sz="2800" dirty="0"/>
              <a:t> </a:t>
            </a:r>
            <a:r>
              <a:rPr lang="en-US" sz="2800" dirty="0" err="1"/>
              <a:t>việc</a:t>
            </a:r>
            <a:r>
              <a:rPr lang="en-US" sz="2800" dirty="0"/>
              <a:t> </a:t>
            </a:r>
            <a:r>
              <a:rPr lang="en-US" sz="2800" dirty="0" err="1"/>
              <a:t>của</a:t>
            </a:r>
            <a:r>
              <a:rPr lang="en-US" sz="2800" dirty="0"/>
              <a:t> </a:t>
            </a:r>
            <a:r>
              <a:rPr lang="en-US" sz="2800" dirty="0" err="1"/>
              <a:t>các</a:t>
            </a:r>
            <a:r>
              <a:rPr lang="en-US" sz="2800" dirty="0"/>
              <a:t> </a:t>
            </a:r>
            <a:r>
              <a:rPr lang="en-US" sz="2800" dirty="0" err="1"/>
              <a:t>nhà</a:t>
            </a:r>
            <a:r>
              <a:rPr lang="en-US" sz="2800" dirty="0"/>
              <a:t> </a:t>
            </a:r>
            <a:r>
              <a:rPr lang="en-US" sz="2800" dirty="0" err="1"/>
              <a:t>máy</a:t>
            </a:r>
            <a:r>
              <a:rPr lang="en-US" sz="2800" dirty="0"/>
              <a:t>, </a:t>
            </a:r>
            <a:r>
              <a:rPr lang="en-US" sz="2800" dirty="0" err="1"/>
              <a:t>công</a:t>
            </a:r>
            <a:r>
              <a:rPr lang="en-US" sz="2800" dirty="0"/>
              <a:t> ty, </a:t>
            </a:r>
            <a:r>
              <a:rPr lang="en-US" sz="2800" dirty="0" err="1"/>
              <a:t>xí</a:t>
            </a:r>
            <a:r>
              <a:rPr lang="en-US" sz="2800" dirty="0"/>
              <a:t> </a:t>
            </a:r>
            <a:r>
              <a:rPr lang="en-US" sz="2800" dirty="0" err="1"/>
              <a:t>nghiệp</a:t>
            </a:r>
            <a:r>
              <a:rPr lang="en-US" sz="2800" dirty="0"/>
              <a:t>, </a:t>
            </a:r>
            <a:r>
              <a:rPr lang="en-US" sz="2800" dirty="0" err="1"/>
              <a:t>cơ</a:t>
            </a:r>
            <a:r>
              <a:rPr lang="en-US" sz="2800" dirty="0"/>
              <a:t> </a:t>
            </a:r>
            <a:r>
              <a:rPr lang="en-US" sz="2800" dirty="0" err="1"/>
              <a:t>sở</a:t>
            </a:r>
            <a:r>
              <a:rPr lang="en-US" sz="2800" dirty="0"/>
              <a:t> </a:t>
            </a:r>
            <a:r>
              <a:rPr lang="en-US" sz="2800" dirty="0" err="1"/>
              <a:t>sản</a:t>
            </a:r>
            <a:r>
              <a:rPr lang="en-US" sz="2800" dirty="0"/>
              <a:t> </a:t>
            </a:r>
            <a:r>
              <a:rPr lang="en-US" sz="2800" dirty="0" err="1"/>
              <a:t>xuất</a:t>
            </a:r>
            <a:r>
              <a:rPr lang="en-US" sz="2800" dirty="0"/>
              <a:t>, </a:t>
            </a:r>
            <a:r>
              <a:rPr lang="en-US" sz="2800" dirty="0" err="1"/>
              <a:t>doanh</a:t>
            </a:r>
            <a:r>
              <a:rPr lang="en-US" sz="2800" dirty="0"/>
              <a:t> </a:t>
            </a:r>
            <a:r>
              <a:rPr lang="en-US" sz="2800" dirty="0" err="1"/>
              <a:t>nghiệp</a:t>
            </a:r>
            <a:r>
              <a:rPr lang="vi-VN" sz="2800" dirty="0"/>
              <a:t>. </a:t>
            </a:r>
            <a:endParaRPr lang="en-US" sz="2800" dirty="0" smtClean="0"/>
          </a:p>
          <a:p>
            <a:r>
              <a:rPr lang="vi-VN" sz="2800" b="1" dirty="0"/>
              <a:t>Cách thức tổ chức:</a:t>
            </a:r>
            <a:endParaRPr lang="en-US" sz="2800" dirty="0"/>
          </a:p>
          <a:p>
            <a:pPr lvl="1"/>
            <a:r>
              <a:rPr lang="en-US" sz="2400" dirty="0" err="1"/>
              <a:t>Các</a:t>
            </a:r>
            <a:r>
              <a:rPr lang="en-US" sz="2400" dirty="0"/>
              <a:t> </a:t>
            </a:r>
            <a:r>
              <a:rPr lang="en-US" sz="2400" dirty="0" err="1"/>
              <a:t>nhà</a:t>
            </a:r>
            <a:r>
              <a:rPr lang="en-US" sz="2400" dirty="0"/>
              <a:t> </a:t>
            </a:r>
            <a:r>
              <a:rPr lang="en-US" sz="2400" dirty="0" err="1"/>
              <a:t>máy</a:t>
            </a:r>
            <a:r>
              <a:rPr lang="en-US" sz="2400" dirty="0"/>
              <a:t>, </a:t>
            </a:r>
            <a:r>
              <a:rPr lang="en-US" sz="2400" dirty="0" err="1"/>
              <a:t>công</a:t>
            </a:r>
            <a:r>
              <a:rPr lang="en-US" sz="2400" dirty="0"/>
              <a:t> ty, </a:t>
            </a:r>
            <a:r>
              <a:rPr lang="en-US" sz="2400" dirty="0" err="1"/>
              <a:t>xí</a:t>
            </a:r>
            <a:r>
              <a:rPr lang="en-US" sz="2400" dirty="0"/>
              <a:t> </a:t>
            </a:r>
            <a:r>
              <a:rPr lang="en-US" sz="2400" dirty="0" err="1"/>
              <a:t>nghiệp</a:t>
            </a:r>
            <a:r>
              <a:rPr lang="en-US" sz="2400" dirty="0"/>
              <a:t>, </a:t>
            </a:r>
            <a:r>
              <a:rPr lang="en-US" sz="2400" dirty="0" err="1"/>
              <a:t>cơ</a:t>
            </a:r>
            <a:r>
              <a:rPr lang="en-US" sz="2400" dirty="0"/>
              <a:t> </a:t>
            </a:r>
            <a:r>
              <a:rPr lang="en-US" sz="2400" dirty="0" err="1"/>
              <a:t>sở</a:t>
            </a:r>
            <a:r>
              <a:rPr lang="en-US" sz="2400" dirty="0"/>
              <a:t> </a:t>
            </a:r>
            <a:r>
              <a:rPr lang="en-US" sz="2400" dirty="0" err="1"/>
              <a:t>sản</a:t>
            </a:r>
            <a:r>
              <a:rPr lang="en-US" sz="2400" dirty="0"/>
              <a:t> </a:t>
            </a:r>
            <a:r>
              <a:rPr lang="en-US" sz="2400" dirty="0" err="1"/>
              <a:t>xuất</a:t>
            </a:r>
            <a:r>
              <a:rPr lang="en-US" sz="2400" dirty="0"/>
              <a:t>, </a:t>
            </a:r>
            <a:r>
              <a:rPr lang="en-US" sz="2400" dirty="0" err="1"/>
              <a:t>doanh</a:t>
            </a:r>
            <a:r>
              <a:rPr lang="en-US" sz="2400" dirty="0"/>
              <a:t> </a:t>
            </a:r>
            <a:r>
              <a:rPr lang="en-US" sz="2400" dirty="0" err="1"/>
              <a:t>nghiệp</a:t>
            </a:r>
            <a:r>
              <a:rPr lang="en-US" sz="2400" dirty="0"/>
              <a:t> </a:t>
            </a:r>
            <a:r>
              <a:rPr lang="en-US" sz="2400" dirty="0" err="1"/>
              <a:t>cần</a:t>
            </a:r>
            <a:r>
              <a:rPr lang="en-US" sz="2400" dirty="0"/>
              <a:t> </a:t>
            </a:r>
            <a:r>
              <a:rPr lang="en-US" sz="2400" dirty="0" err="1"/>
              <a:t>thành</a:t>
            </a:r>
            <a:r>
              <a:rPr lang="en-US" sz="2400" dirty="0"/>
              <a:t> </a:t>
            </a:r>
            <a:r>
              <a:rPr lang="en-US" sz="2400" dirty="0" err="1"/>
              <a:t>lập</a:t>
            </a:r>
            <a:r>
              <a:rPr lang="en-US" sz="2400" dirty="0"/>
              <a:t> </a:t>
            </a:r>
            <a:r>
              <a:rPr lang="en-US" sz="2400" dirty="0" err="1"/>
              <a:t>các</a:t>
            </a:r>
            <a:r>
              <a:rPr lang="en-US" sz="2400" dirty="0"/>
              <a:t> </a:t>
            </a:r>
            <a:r>
              <a:rPr lang="en-US" sz="2400" dirty="0" err="1"/>
              <a:t>tổ</a:t>
            </a:r>
            <a:r>
              <a:rPr lang="en-US" sz="2400" dirty="0"/>
              <a:t> </a:t>
            </a:r>
            <a:r>
              <a:rPr lang="en-US" sz="2400" dirty="0" err="1"/>
              <a:t>phòng</a:t>
            </a:r>
            <a:r>
              <a:rPr lang="en-US" sz="2400" dirty="0"/>
              <a:t> </a:t>
            </a:r>
            <a:r>
              <a:rPr lang="en-US" sz="2400" dirty="0" err="1"/>
              <a:t>chống</a:t>
            </a:r>
            <a:r>
              <a:rPr lang="en-US" sz="2400" dirty="0"/>
              <a:t> </a:t>
            </a:r>
            <a:r>
              <a:rPr lang="en-US" sz="2400" dirty="0" err="1"/>
              <a:t>covid</a:t>
            </a:r>
            <a:r>
              <a:rPr lang="en-US" sz="2400" dirty="0"/>
              <a:t> </a:t>
            </a:r>
            <a:r>
              <a:rPr lang="en-US" sz="2400" dirty="0" err="1"/>
              <a:t>trong</a:t>
            </a:r>
            <a:r>
              <a:rPr lang="en-US" sz="2400" dirty="0"/>
              <a:t> </a:t>
            </a:r>
            <a:r>
              <a:rPr lang="en-US" sz="2400" dirty="0" err="1"/>
              <a:t>sản</a:t>
            </a:r>
            <a:r>
              <a:rPr lang="en-US" sz="2400" dirty="0"/>
              <a:t> </a:t>
            </a:r>
            <a:r>
              <a:rPr lang="en-US" sz="2400" dirty="0" err="1"/>
              <a:t>xuất</a:t>
            </a:r>
            <a:r>
              <a:rPr lang="en-US" sz="2400" dirty="0"/>
              <a:t> </a:t>
            </a:r>
            <a:r>
              <a:rPr lang="en-US" sz="2400" dirty="0" err="1"/>
              <a:t>gọi</a:t>
            </a:r>
            <a:r>
              <a:rPr lang="en-US" sz="2400" dirty="0"/>
              <a:t> </a:t>
            </a:r>
            <a:r>
              <a:rPr lang="en-US" sz="2400" dirty="0" err="1"/>
              <a:t>tắt</a:t>
            </a:r>
            <a:r>
              <a:rPr lang="en-US" sz="2400" dirty="0"/>
              <a:t> </a:t>
            </a:r>
            <a:r>
              <a:rPr lang="en-US" sz="2400" dirty="0" err="1"/>
              <a:t>là</a:t>
            </a:r>
            <a:r>
              <a:rPr lang="en-US" sz="2400" dirty="0"/>
              <a:t> </a:t>
            </a:r>
            <a:r>
              <a:rPr lang="en-US" sz="2400" b="1" dirty="0"/>
              <a:t>‘</a:t>
            </a:r>
            <a:r>
              <a:rPr lang="en-US" sz="2400" b="1" dirty="0" err="1"/>
              <a:t>Tổ</a:t>
            </a:r>
            <a:r>
              <a:rPr lang="en-US" sz="2400" b="1" dirty="0"/>
              <a:t> an </a:t>
            </a:r>
            <a:r>
              <a:rPr lang="en-US" sz="2400" b="1" dirty="0" err="1"/>
              <a:t>toàn</a:t>
            </a:r>
            <a:r>
              <a:rPr lang="en-US" sz="2400" b="1" dirty="0"/>
              <a:t> </a:t>
            </a:r>
            <a:r>
              <a:rPr lang="en-US" sz="2400" b="1" dirty="0" err="1"/>
              <a:t>covid</a:t>
            </a:r>
            <a:r>
              <a:rPr lang="en-US" sz="2400" b="1" dirty="0"/>
              <a:t>’.</a:t>
            </a:r>
            <a:r>
              <a:rPr lang="en-US" sz="2400" dirty="0"/>
              <a:t> </a:t>
            </a:r>
            <a:endParaRPr lang="en-US" sz="2400" dirty="0" smtClean="0"/>
          </a:p>
          <a:p>
            <a:pPr lvl="1"/>
            <a:r>
              <a:rPr lang="en-US" sz="2400" b="1" dirty="0" err="1"/>
              <a:t>Mỗi</a:t>
            </a:r>
            <a:r>
              <a:rPr lang="en-US" sz="2400" b="1" dirty="0"/>
              <a:t> </a:t>
            </a:r>
            <a:r>
              <a:rPr lang="en-US" sz="2400" b="1" dirty="0" err="1"/>
              <a:t>tổ</a:t>
            </a:r>
            <a:r>
              <a:rPr lang="en-US" sz="2400" b="1" dirty="0"/>
              <a:t> </a:t>
            </a:r>
            <a:r>
              <a:rPr lang="en-US" sz="2400" b="1" dirty="0" err="1"/>
              <a:t>từ</a:t>
            </a:r>
            <a:r>
              <a:rPr lang="en-US" sz="2400" b="1" dirty="0"/>
              <a:t> 2-3 </a:t>
            </a:r>
            <a:r>
              <a:rPr lang="en-US" sz="2400" b="1" dirty="0" err="1"/>
              <a:t>người</a:t>
            </a:r>
            <a:r>
              <a:rPr lang="en-US" sz="2400" dirty="0"/>
              <a:t>, </a:t>
            </a:r>
            <a:r>
              <a:rPr lang="en-US" sz="2400" dirty="0" err="1"/>
              <a:t>thành</a:t>
            </a:r>
            <a:r>
              <a:rPr lang="en-US" sz="2400" dirty="0"/>
              <a:t> </a:t>
            </a:r>
            <a:r>
              <a:rPr lang="en-US" sz="2400" dirty="0" err="1"/>
              <a:t>phần</a:t>
            </a:r>
            <a:r>
              <a:rPr lang="en-US" sz="2400" dirty="0"/>
              <a:t> </a:t>
            </a:r>
            <a:r>
              <a:rPr lang="en-US" sz="2400" dirty="0" err="1"/>
              <a:t>nên</a:t>
            </a:r>
            <a:r>
              <a:rPr lang="en-US" sz="2400" dirty="0"/>
              <a:t> </a:t>
            </a:r>
            <a:r>
              <a:rPr lang="en-US" sz="2400" dirty="0" err="1"/>
              <a:t>gồm</a:t>
            </a:r>
            <a:r>
              <a:rPr lang="en-US" sz="2400" dirty="0"/>
              <a:t> </a:t>
            </a:r>
            <a:r>
              <a:rPr lang="en-US" sz="2400" dirty="0" err="1"/>
              <a:t>lãnh</a:t>
            </a:r>
            <a:r>
              <a:rPr lang="en-US" sz="2400" dirty="0"/>
              <a:t> </a:t>
            </a:r>
            <a:r>
              <a:rPr lang="en-US" sz="2400" dirty="0" err="1"/>
              <a:t>đạo</a:t>
            </a:r>
            <a:r>
              <a:rPr lang="en-US" sz="2400" dirty="0"/>
              <a:t> </a:t>
            </a:r>
            <a:r>
              <a:rPr lang="en-US" sz="2400" dirty="0" err="1"/>
              <a:t>các</a:t>
            </a:r>
            <a:r>
              <a:rPr lang="en-US" sz="2400" dirty="0"/>
              <a:t> </a:t>
            </a:r>
            <a:r>
              <a:rPr lang="en-US" sz="2400" dirty="0" err="1" smtClean="0"/>
              <a:t>tổ</a:t>
            </a:r>
            <a:r>
              <a:rPr lang="en-US" sz="2400" dirty="0" smtClean="0"/>
              <a:t>/</a:t>
            </a:r>
            <a:r>
              <a:rPr lang="en-US" sz="2400" dirty="0" err="1" smtClean="0"/>
              <a:t>đội</a:t>
            </a:r>
            <a:r>
              <a:rPr lang="en-US" sz="2400" dirty="0" smtClean="0"/>
              <a:t>/</a:t>
            </a:r>
            <a:r>
              <a:rPr lang="en-US" sz="2400" dirty="0" err="1" smtClean="0"/>
              <a:t>nhóm</a:t>
            </a:r>
            <a:r>
              <a:rPr lang="en-US" sz="2400" dirty="0" smtClean="0"/>
              <a:t>,… </a:t>
            </a:r>
            <a:r>
              <a:rPr lang="en-GB" sz="2400" b="1" dirty="0" err="1">
                <a:solidFill>
                  <a:srgbClr val="FF0000"/>
                </a:solidFill>
              </a:rPr>
              <a:t>Tốt</a:t>
            </a:r>
            <a:r>
              <a:rPr lang="en-GB" sz="2400" b="1" dirty="0">
                <a:solidFill>
                  <a:srgbClr val="FF0000"/>
                </a:solidFill>
              </a:rPr>
              <a:t> </a:t>
            </a:r>
            <a:r>
              <a:rPr lang="en-GB" sz="2400" b="1" dirty="0" err="1">
                <a:solidFill>
                  <a:srgbClr val="FF0000"/>
                </a:solidFill>
              </a:rPr>
              <a:t>nhất</a:t>
            </a:r>
            <a:r>
              <a:rPr lang="en-GB" sz="2400" b="1" dirty="0">
                <a:solidFill>
                  <a:srgbClr val="FF0000"/>
                </a:solidFill>
              </a:rPr>
              <a:t> </a:t>
            </a:r>
            <a:r>
              <a:rPr lang="en-GB" sz="2400" b="1" dirty="0" err="1">
                <a:solidFill>
                  <a:srgbClr val="FF0000"/>
                </a:solidFill>
              </a:rPr>
              <a:t>mỗi</a:t>
            </a:r>
            <a:r>
              <a:rPr lang="en-GB" sz="2400" b="1" dirty="0">
                <a:solidFill>
                  <a:srgbClr val="FF0000"/>
                </a:solidFill>
              </a:rPr>
              <a:t> </a:t>
            </a:r>
            <a:r>
              <a:rPr lang="en-GB" sz="2400" b="1" dirty="0" err="1">
                <a:solidFill>
                  <a:srgbClr val="FF0000"/>
                </a:solidFill>
              </a:rPr>
              <a:t>tổ</a:t>
            </a:r>
            <a:r>
              <a:rPr lang="en-GB" sz="2400" b="1" dirty="0">
                <a:solidFill>
                  <a:srgbClr val="FF0000"/>
                </a:solidFill>
              </a:rPr>
              <a:t> </a:t>
            </a:r>
            <a:r>
              <a:rPr lang="en-GB" sz="2400" b="1" dirty="0" err="1">
                <a:solidFill>
                  <a:srgbClr val="FF0000"/>
                </a:solidFill>
              </a:rPr>
              <a:t>phụ</a:t>
            </a:r>
            <a:r>
              <a:rPr lang="en-GB" sz="2400" b="1" dirty="0">
                <a:solidFill>
                  <a:srgbClr val="FF0000"/>
                </a:solidFill>
              </a:rPr>
              <a:t> </a:t>
            </a:r>
            <a:r>
              <a:rPr lang="en-GB" sz="2400" b="1" dirty="0" err="1">
                <a:solidFill>
                  <a:srgbClr val="FF0000"/>
                </a:solidFill>
              </a:rPr>
              <a:t>trách</a:t>
            </a:r>
            <a:r>
              <a:rPr lang="en-GB" sz="2400" b="1" dirty="0">
                <a:solidFill>
                  <a:srgbClr val="FF0000"/>
                </a:solidFill>
              </a:rPr>
              <a:t> </a:t>
            </a:r>
            <a:r>
              <a:rPr lang="en-GB" sz="2400" b="1" dirty="0" err="1">
                <a:solidFill>
                  <a:srgbClr val="FF0000"/>
                </a:solidFill>
              </a:rPr>
              <a:t>khoảng</a:t>
            </a:r>
            <a:r>
              <a:rPr lang="en-GB" sz="2400" b="1" dirty="0">
                <a:solidFill>
                  <a:srgbClr val="FF0000"/>
                </a:solidFill>
              </a:rPr>
              <a:t> 30 - 50 </a:t>
            </a:r>
            <a:r>
              <a:rPr lang="en-GB" sz="2400" b="1" dirty="0" err="1">
                <a:solidFill>
                  <a:srgbClr val="FF0000"/>
                </a:solidFill>
              </a:rPr>
              <a:t>công</a:t>
            </a:r>
            <a:r>
              <a:rPr lang="en-GB" sz="2400" b="1" dirty="0">
                <a:solidFill>
                  <a:srgbClr val="FF0000"/>
                </a:solidFill>
              </a:rPr>
              <a:t> </a:t>
            </a:r>
            <a:r>
              <a:rPr lang="en-GB" sz="2400" b="1" dirty="0" err="1">
                <a:solidFill>
                  <a:srgbClr val="FF0000"/>
                </a:solidFill>
              </a:rPr>
              <a:t>nhân</a:t>
            </a:r>
            <a:r>
              <a:rPr lang="en-GB" sz="2400" b="1" dirty="0">
                <a:solidFill>
                  <a:srgbClr val="FF0000"/>
                </a:solidFill>
              </a:rPr>
              <a:t>.</a:t>
            </a:r>
            <a:endParaRPr lang="en-US" sz="2400" dirty="0" smtClean="0">
              <a:solidFill>
                <a:srgbClr val="FF0000"/>
              </a:solidFill>
            </a:endParaRPr>
          </a:p>
          <a:p>
            <a:pPr lvl="1"/>
            <a:r>
              <a:rPr lang="en-US" sz="2400" dirty="0" err="1"/>
              <a:t>Các</a:t>
            </a:r>
            <a:r>
              <a:rPr lang="en-US" sz="2400" dirty="0"/>
              <a:t> </a:t>
            </a:r>
            <a:r>
              <a:rPr lang="en-US" sz="2400" b="1" dirty="0"/>
              <a:t>‘</a:t>
            </a:r>
            <a:r>
              <a:rPr lang="en-US" sz="2400" b="1" dirty="0" err="1"/>
              <a:t>Tổ</a:t>
            </a:r>
            <a:r>
              <a:rPr lang="en-US" sz="2400" b="1" dirty="0"/>
              <a:t> an </a:t>
            </a:r>
            <a:r>
              <a:rPr lang="en-US" sz="2400" b="1" dirty="0" err="1"/>
              <a:t>toàn</a:t>
            </a:r>
            <a:r>
              <a:rPr lang="en-US" sz="2400" b="1" dirty="0"/>
              <a:t> </a:t>
            </a:r>
            <a:r>
              <a:rPr lang="en-US" sz="2400" b="1" dirty="0" err="1"/>
              <a:t>covid</a:t>
            </a:r>
            <a:r>
              <a:rPr lang="en-US" sz="2400" b="1" dirty="0"/>
              <a:t>’ </a:t>
            </a:r>
            <a:r>
              <a:rPr lang="en-US" sz="2400" dirty="0"/>
              <a:t>do </a:t>
            </a:r>
            <a:r>
              <a:rPr lang="en-US" sz="2400" dirty="0" err="1"/>
              <a:t>giám</a:t>
            </a:r>
            <a:r>
              <a:rPr lang="en-US" sz="2400" dirty="0"/>
              <a:t> </a:t>
            </a:r>
            <a:r>
              <a:rPr lang="en-US" sz="2400" dirty="0" err="1"/>
              <a:t>đốc</a:t>
            </a:r>
            <a:r>
              <a:rPr lang="en-US" sz="2400" dirty="0"/>
              <a:t>/</a:t>
            </a:r>
            <a:r>
              <a:rPr lang="en-US" sz="2400" dirty="0" err="1"/>
              <a:t>chủ</a:t>
            </a:r>
            <a:r>
              <a:rPr lang="en-US" sz="2400" dirty="0"/>
              <a:t> </a:t>
            </a:r>
            <a:r>
              <a:rPr lang="en-US" sz="2400" dirty="0" err="1"/>
              <a:t>sử</a:t>
            </a:r>
            <a:r>
              <a:rPr lang="en-US" sz="2400" dirty="0"/>
              <a:t> </a:t>
            </a:r>
            <a:r>
              <a:rPr lang="en-US" sz="2400" dirty="0" err="1"/>
              <a:t>dụng</a:t>
            </a:r>
            <a:r>
              <a:rPr lang="en-US" sz="2400" dirty="0"/>
              <a:t> </a:t>
            </a:r>
            <a:r>
              <a:rPr lang="en-US" sz="2400" dirty="0" err="1"/>
              <a:t>lao</a:t>
            </a:r>
            <a:r>
              <a:rPr lang="en-US" sz="2400" dirty="0"/>
              <a:t> </a:t>
            </a:r>
            <a:r>
              <a:rPr lang="en-US" sz="2400" dirty="0" err="1"/>
              <a:t>động</a:t>
            </a:r>
            <a:r>
              <a:rPr lang="en-US" sz="2400" dirty="0"/>
              <a:t> </a:t>
            </a:r>
            <a:r>
              <a:rPr lang="en-US" sz="2400" dirty="0" err="1"/>
              <a:t>của</a:t>
            </a:r>
            <a:r>
              <a:rPr lang="en-US" sz="2400" b="1" dirty="0"/>
              <a:t> </a:t>
            </a:r>
            <a:r>
              <a:rPr lang="en-US" sz="2400" dirty="0" err="1"/>
              <a:t>nhà</a:t>
            </a:r>
            <a:r>
              <a:rPr lang="en-US" sz="2400" dirty="0"/>
              <a:t> </a:t>
            </a:r>
            <a:r>
              <a:rPr lang="en-US" sz="2400" dirty="0" err="1"/>
              <a:t>máy</a:t>
            </a:r>
            <a:r>
              <a:rPr lang="en-US" sz="2400" dirty="0"/>
              <a:t>, </a:t>
            </a:r>
            <a:r>
              <a:rPr lang="en-US" sz="2400" dirty="0" err="1"/>
              <a:t>công</a:t>
            </a:r>
            <a:r>
              <a:rPr lang="en-US" sz="2400" dirty="0"/>
              <a:t> ty, </a:t>
            </a:r>
            <a:r>
              <a:rPr lang="en-US" sz="2400" dirty="0" err="1"/>
              <a:t>xí</a:t>
            </a:r>
            <a:r>
              <a:rPr lang="en-US" sz="2400" dirty="0"/>
              <a:t> </a:t>
            </a:r>
            <a:r>
              <a:rPr lang="en-US" sz="2400" dirty="0" err="1"/>
              <a:t>nghiệp</a:t>
            </a:r>
            <a:r>
              <a:rPr lang="en-US" sz="2400" dirty="0"/>
              <a:t>, </a:t>
            </a:r>
            <a:r>
              <a:rPr lang="en-US" sz="2400" dirty="0" err="1"/>
              <a:t>cơ</a:t>
            </a:r>
            <a:r>
              <a:rPr lang="en-US" sz="2400" dirty="0"/>
              <a:t> </a:t>
            </a:r>
            <a:r>
              <a:rPr lang="en-US" sz="2400" dirty="0" err="1"/>
              <a:t>sở</a:t>
            </a:r>
            <a:r>
              <a:rPr lang="en-US" sz="2400" dirty="0"/>
              <a:t> </a:t>
            </a:r>
            <a:r>
              <a:rPr lang="en-US" sz="2400" dirty="0" err="1"/>
              <a:t>sản</a:t>
            </a:r>
            <a:r>
              <a:rPr lang="en-US" sz="2400" dirty="0"/>
              <a:t> </a:t>
            </a:r>
            <a:r>
              <a:rPr lang="en-US" sz="2400" dirty="0" err="1"/>
              <a:t>xuất</a:t>
            </a:r>
            <a:r>
              <a:rPr lang="en-US" sz="2400" dirty="0"/>
              <a:t>, </a:t>
            </a:r>
            <a:r>
              <a:rPr lang="en-US" sz="2400" dirty="0" err="1"/>
              <a:t>doanh</a:t>
            </a:r>
            <a:r>
              <a:rPr lang="en-US" sz="2400" dirty="0"/>
              <a:t> </a:t>
            </a:r>
            <a:r>
              <a:rPr lang="en-US" sz="2400" dirty="0" err="1"/>
              <a:t>nghiệp</a:t>
            </a:r>
            <a:r>
              <a:rPr lang="en-US" sz="2400" dirty="0"/>
              <a:t> </a:t>
            </a:r>
            <a:r>
              <a:rPr lang="en-US" sz="2400" dirty="0" err="1"/>
              <a:t>ra</a:t>
            </a:r>
            <a:r>
              <a:rPr lang="en-US" sz="2400" dirty="0"/>
              <a:t> </a:t>
            </a:r>
            <a:r>
              <a:rPr lang="en-US" sz="2400" dirty="0" err="1"/>
              <a:t>quyết</a:t>
            </a:r>
            <a:r>
              <a:rPr lang="en-US" sz="2400" dirty="0"/>
              <a:t> </a:t>
            </a:r>
            <a:r>
              <a:rPr lang="en-US" sz="2400" dirty="0" err="1"/>
              <a:t>định</a:t>
            </a:r>
            <a:r>
              <a:rPr lang="en-US" sz="2400" dirty="0"/>
              <a:t> </a:t>
            </a:r>
            <a:r>
              <a:rPr lang="en-US" sz="2400" dirty="0" err="1"/>
              <a:t>thành</a:t>
            </a:r>
            <a:r>
              <a:rPr lang="en-US" sz="2400" dirty="0"/>
              <a:t> </a:t>
            </a:r>
            <a:r>
              <a:rPr lang="en-US" sz="2400" dirty="0" err="1" smtClean="0"/>
              <a:t>lập</a:t>
            </a:r>
            <a:r>
              <a:rPr lang="en-US" sz="2400" dirty="0" smtClean="0"/>
              <a:t>..</a:t>
            </a:r>
            <a:endParaRPr lang="en-US" sz="2400"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48</a:t>
            </a:fld>
            <a:endParaRPr lang="en-US"/>
          </a:p>
        </p:txBody>
      </p:sp>
    </p:spTree>
    <p:extLst>
      <p:ext uri="{BB962C8B-B14F-4D97-AF65-F5344CB8AC3E}">
        <p14:creationId xmlns:p14="http://schemas.microsoft.com/office/powerpoint/2010/main" val="3413557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2400" y="381000"/>
            <a:ext cx="8915400" cy="6248400"/>
          </a:xfrm>
        </p:spPr>
        <p:txBody>
          <a:bodyPr>
            <a:normAutofit/>
          </a:bodyPr>
          <a:lstStyle/>
          <a:p>
            <a:pPr lvl="0"/>
            <a:r>
              <a:rPr lang="vi-VN" sz="2800" b="1" dirty="0"/>
              <a:t>Nhiệm </a:t>
            </a:r>
            <a:r>
              <a:rPr lang="vi-VN" sz="2800" b="1" dirty="0" smtClean="0"/>
              <a:t>vụ:</a:t>
            </a:r>
            <a:endParaRPr lang="en-US" sz="2800" dirty="0" smtClean="0"/>
          </a:p>
          <a:p>
            <a:pPr lvl="1"/>
            <a:r>
              <a:rPr lang="en-US" sz="2400" dirty="0" err="1"/>
              <a:t>Tuyên</a:t>
            </a:r>
            <a:r>
              <a:rPr lang="en-US" sz="2400" dirty="0"/>
              <a:t> </a:t>
            </a:r>
            <a:r>
              <a:rPr lang="en-US" sz="2400" dirty="0" err="1"/>
              <a:t>truyền</a:t>
            </a:r>
            <a:r>
              <a:rPr lang="en-US" sz="2400" dirty="0"/>
              <a:t>, </a:t>
            </a:r>
            <a:r>
              <a:rPr lang="en-US" sz="2400" dirty="0" err="1"/>
              <a:t>nhắc</a:t>
            </a:r>
            <a:r>
              <a:rPr lang="en-US" sz="2400" dirty="0"/>
              <a:t> </a:t>
            </a:r>
            <a:r>
              <a:rPr lang="en-US" sz="2400" dirty="0" err="1"/>
              <a:t>nhở</a:t>
            </a:r>
            <a:r>
              <a:rPr lang="en-US" sz="2400" dirty="0"/>
              <a:t>, </a:t>
            </a:r>
            <a:r>
              <a:rPr lang="en-US" sz="2400" dirty="0" err="1"/>
              <a:t>kiểm</a:t>
            </a:r>
            <a:r>
              <a:rPr lang="en-US" sz="2400" dirty="0"/>
              <a:t> </a:t>
            </a:r>
            <a:r>
              <a:rPr lang="en-US" sz="2400" dirty="0" err="1"/>
              <a:t>tra</a:t>
            </a:r>
            <a:r>
              <a:rPr lang="en-US" sz="2400" dirty="0"/>
              <a:t>, </a:t>
            </a:r>
            <a:r>
              <a:rPr lang="en-US" sz="2400" dirty="0" err="1"/>
              <a:t>giám</a:t>
            </a:r>
            <a:r>
              <a:rPr lang="en-US" sz="2400" dirty="0"/>
              <a:t> </a:t>
            </a:r>
            <a:r>
              <a:rPr lang="en-US" sz="2400" dirty="0" err="1"/>
              <a:t>sát</a:t>
            </a:r>
            <a:r>
              <a:rPr lang="en-US" sz="2400" dirty="0"/>
              <a:t> </a:t>
            </a:r>
            <a:r>
              <a:rPr lang="en-US" sz="2400" dirty="0" err="1"/>
              <a:t>việc</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biện</a:t>
            </a:r>
            <a:r>
              <a:rPr lang="en-US" sz="2400" dirty="0"/>
              <a:t> </a:t>
            </a:r>
            <a:r>
              <a:rPr lang="en-US" sz="2400" dirty="0" err="1"/>
              <a:t>pháp</a:t>
            </a:r>
            <a:r>
              <a:rPr lang="en-US" sz="2400" dirty="0"/>
              <a:t> </a:t>
            </a:r>
            <a:r>
              <a:rPr lang="en-US" sz="2400" dirty="0" err="1"/>
              <a:t>phòng</a:t>
            </a:r>
            <a:r>
              <a:rPr lang="en-US" sz="2400" dirty="0"/>
              <a:t> </a:t>
            </a:r>
            <a:r>
              <a:rPr lang="en-US" sz="2400" dirty="0" err="1"/>
              <a:t>chống</a:t>
            </a:r>
            <a:r>
              <a:rPr lang="en-US" sz="2400" dirty="0"/>
              <a:t> </a:t>
            </a:r>
            <a:r>
              <a:rPr lang="en-US" sz="2400" dirty="0" err="1"/>
              <a:t>dịch</a:t>
            </a:r>
            <a:r>
              <a:rPr lang="en-US" sz="2400" dirty="0"/>
              <a:t> </a:t>
            </a:r>
            <a:r>
              <a:rPr lang="en-US" sz="2400" dirty="0" err="1"/>
              <a:t>của</a:t>
            </a:r>
            <a:r>
              <a:rPr lang="en-US" sz="2400" dirty="0"/>
              <a:t> </a:t>
            </a:r>
            <a:r>
              <a:rPr lang="en-US" sz="2400" dirty="0" err="1"/>
              <a:t>công</a:t>
            </a:r>
            <a:r>
              <a:rPr lang="en-US" sz="2400" dirty="0"/>
              <a:t> </a:t>
            </a:r>
            <a:r>
              <a:rPr lang="en-US" sz="2400" dirty="0" err="1"/>
              <a:t>nhân</a:t>
            </a:r>
            <a:r>
              <a:rPr lang="en-US" sz="2400" dirty="0"/>
              <a:t> </a:t>
            </a:r>
            <a:r>
              <a:rPr lang="en-US" sz="2400" dirty="0" err="1"/>
              <a:t>theo</a:t>
            </a:r>
            <a:r>
              <a:rPr lang="en-US" sz="2400" dirty="0"/>
              <a:t> </a:t>
            </a:r>
            <a:r>
              <a:rPr lang="en-US" sz="2400" dirty="0" err="1"/>
              <a:t>quy</a:t>
            </a:r>
            <a:r>
              <a:rPr lang="en-US" sz="2400" dirty="0"/>
              <a:t> </a:t>
            </a:r>
            <a:r>
              <a:rPr lang="en-US" sz="2400" dirty="0" err="1"/>
              <a:t>định</a:t>
            </a:r>
            <a:r>
              <a:rPr lang="en-US" sz="2400" dirty="0"/>
              <a:t> </a:t>
            </a:r>
            <a:r>
              <a:rPr lang="en-US" sz="2400" dirty="0" err="1"/>
              <a:t>tại</a:t>
            </a:r>
            <a:r>
              <a:rPr lang="en-US" sz="2400" dirty="0"/>
              <a:t> </a:t>
            </a:r>
            <a:r>
              <a:rPr lang="en-US" sz="2400" dirty="0" err="1"/>
              <a:t>nơi</a:t>
            </a:r>
            <a:r>
              <a:rPr lang="en-US" sz="2400" dirty="0"/>
              <a:t> </a:t>
            </a:r>
            <a:r>
              <a:rPr lang="en-US" sz="2400" dirty="0" err="1"/>
              <a:t>làm</a:t>
            </a:r>
            <a:r>
              <a:rPr lang="en-US" sz="2400" dirty="0"/>
              <a:t> </a:t>
            </a:r>
            <a:r>
              <a:rPr lang="en-US" sz="2400" dirty="0" err="1"/>
              <a:t>việc</a:t>
            </a:r>
            <a:r>
              <a:rPr lang="en-US" sz="2400" dirty="0"/>
              <a:t>, </a:t>
            </a:r>
            <a:r>
              <a:rPr lang="en-US" sz="2400" dirty="0" err="1"/>
              <a:t>sản</a:t>
            </a:r>
            <a:r>
              <a:rPr lang="en-US" sz="2400" dirty="0"/>
              <a:t> </a:t>
            </a:r>
            <a:r>
              <a:rPr lang="en-US" sz="2400" dirty="0" err="1"/>
              <a:t>xuất</a:t>
            </a:r>
            <a:r>
              <a:rPr lang="en-US" sz="2400" dirty="0"/>
              <a:t>. </a:t>
            </a:r>
          </a:p>
          <a:p>
            <a:pPr lvl="1"/>
            <a:r>
              <a:rPr lang="en-US" sz="2400" dirty="0" err="1"/>
              <a:t>Thực</a:t>
            </a:r>
            <a:r>
              <a:rPr lang="en-US" sz="2400" dirty="0"/>
              <a:t> </a:t>
            </a:r>
            <a:r>
              <a:rPr lang="en-US" sz="2400" dirty="0" err="1"/>
              <a:t>hiện</a:t>
            </a:r>
            <a:r>
              <a:rPr lang="en-US" sz="2400" dirty="0"/>
              <a:t> </a:t>
            </a:r>
            <a:r>
              <a:rPr lang="en-US" sz="2400" dirty="0" err="1"/>
              <a:t>việc</a:t>
            </a:r>
            <a:r>
              <a:rPr lang="en-US" sz="2400" dirty="0"/>
              <a:t> </a:t>
            </a:r>
            <a:r>
              <a:rPr lang="en-US" sz="2400" dirty="0" err="1"/>
              <a:t>theo</a:t>
            </a:r>
            <a:r>
              <a:rPr lang="en-US" sz="2400" dirty="0"/>
              <a:t> </a:t>
            </a:r>
            <a:r>
              <a:rPr lang="en-US" sz="2400" dirty="0" err="1"/>
              <a:t>dõi</a:t>
            </a:r>
            <a:r>
              <a:rPr lang="en-US" sz="2400" dirty="0"/>
              <a:t> </a:t>
            </a:r>
            <a:r>
              <a:rPr lang="en-US" sz="2400" dirty="0" err="1"/>
              <a:t>sức</a:t>
            </a:r>
            <a:r>
              <a:rPr lang="en-US" sz="2400" dirty="0"/>
              <a:t> </a:t>
            </a:r>
            <a:r>
              <a:rPr lang="en-US" sz="2400" dirty="0" err="1"/>
              <a:t>khỏe</a:t>
            </a:r>
            <a:r>
              <a:rPr lang="en-US" sz="2400" dirty="0"/>
              <a:t> </a:t>
            </a:r>
            <a:r>
              <a:rPr lang="en-US" sz="2400" dirty="0" err="1"/>
              <a:t>đầu</a:t>
            </a:r>
            <a:r>
              <a:rPr lang="en-US" sz="2400" dirty="0"/>
              <a:t> </a:t>
            </a:r>
            <a:r>
              <a:rPr lang="en-US" sz="2400" dirty="0" err="1"/>
              <a:t>giờ</a:t>
            </a:r>
            <a:r>
              <a:rPr lang="en-US" sz="2400" dirty="0"/>
              <a:t>, </a:t>
            </a:r>
            <a:r>
              <a:rPr lang="en-US" sz="2400" dirty="0" err="1"/>
              <a:t>trong</a:t>
            </a:r>
            <a:r>
              <a:rPr lang="en-US" sz="2400" dirty="0"/>
              <a:t> </a:t>
            </a:r>
            <a:r>
              <a:rPr lang="en-US" sz="2400" dirty="0" err="1"/>
              <a:t>giờ</a:t>
            </a:r>
            <a:r>
              <a:rPr lang="en-US" sz="2400" dirty="0"/>
              <a:t> </a:t>
            </a:r>
            <a:r>
              <a:rPr lang="en-US" sz="2400" dirty="0" err="1"/>
              <a:t>làm</a:t>
            </a:r>
            <a:r>
              <a:rPr lang="en-US" sz="2400" dirty="0"/>
              <a:t> </a:t>
            </a:r>
            <a:r>
              <a:rPr lang="en-US" sz="2400" dirty="0" err="1"/>
              <a:t>việc</a:t>
            </a:r>
            <a:r>
              <a:rPr lang="en-US" sz="2400" dirty="0"/>
              <a:t> </a:t>
            </a:r>
            <a:r>
              <a:rPr lang="en-US" sz="2400" dirty="0" err="1"/>
              <a:t>của</a:t>
            </a:r>
            <a:r>
              <a:rPr lang="en-US" sz="2400" dirty="0"/>
              <a:t> </a:t>
            </a:r>
            <a:r>
              <a:rPr lang="en-US" sz="2400" dirty="0" err="1"/>
              <a:t>công</a:t>
            </a:r>
            <a:r>
              <a:rPr lang="en-US" sz="2400" dirty="0"/>
              <a:t> </a:t>
            </a:r>
            <a:r>
              <a:rPr lang="en-US" sz="2400" dirty="0" err="1"/>
              <a:t>nhân</a:t>
            </a:r>
            <a:r>
              <a:rPr lang="en-US" sz="2400" dirty="0"/>
              <a:t>. </a:t>
            </a:r>
          </a:p>
          <a:p>
            <a:pPr lvl="1"/>
            <a:r>
              <a:rPr lang="en-US" sz="2400" dirty="0" err="1"/>
              <a:t>Giám</a:t>
            </a:r>
            <a:r>
              <a:rPr lang="en-US" sz="2400" dirty="0"/>
              <a:t> </a:t>
            </a:r>
            <a:r>
              <a:rPr lang="en-US" sz="2400" dirty="0" err="1"/>
              <a:t>sát</a:t>
            </a:r>
            <a:r>
              <a:rPr lang="en-US" sz="2400" dirty="0"/>
              <a:t>, </a:t>
            </a:r>
            <a:r>
              <a:rPr lang="en-US" sz="2400" dirty="0" err="1"/>
              <a:t>phát</a:t>
            </a:r>
            <a:r>
              <a:rPr lang="en-US" sz="2400" dirty="0"/>
              <a:t> </a:t>
            </a:r>
            <a:r>
              <a:rPr lang="en-US" sz="2400" dirty="0" err="1"/>
              <a:t>hiện</a:t>
            </a:r>
            <a:r>
              <a:rPr lang="en-US" sz="2400" dirty="0"/>
              <a:t> </a:t>
            </a:r>
            <a:r>
              <a:rPr lang="en-US" sz="2400" dirty="0" err="1"/>
              <a:t>và</a:t>
            </a:r>
            <a:r>
              <a:rPr lang="en-US" sz="2400" dirty="0"/>
              <a:t> </a:t>
            </a:r>
            <a:r>
              <a:rPr lang="en-US" sz="2400" dirty="0" err="1"/>
              <a:t>báo</a:t>
            </a:r>
            <a:r>
              <a:rPr lang="en-US" sz="2400" dirty="0"/>
              <a:t> </a:t>
            </a:r>
            <a:r>
              <a:rPr lang="en-US" sz="2400" dirty="0" err="1"/>
              <a:t>cáo</a:t>
            </a:r>
            <a:r>
              <a:rPr lang="en-US" sz="2400" dirty="0"/>
              <a:t> </a:t>
            </a:r>
            <a:r>
              <a:rPr lang="en-US" sz="2400" dirty="0" err="1"/>
              <a:t>ngay</a:t>
            </a:r>
            <a:r>
              <a:rPr lang="en-US" sz="2400" dirty="0"/>
              <a:t> </a:t>
            </a:r>
            <a:r>
              <a:rPr lang="en-US" sz="2400" dirty="0" err="1"/>
              <a:t>cho</a:t>
            </a:r>
            <a:r>
              <a:rPr lang="en-US" sz="2400" dirty="0"/>
              <a:t> </a:t>
            </a:r>
            <a:r>
              <a:rPr lang="en-US" sz="2400" dirty="0" err="1"/>
              <a:t>lãnh</a:t>
            </a:r>
            <a:r>
              <a:rPr lang="en-US" sz="2400" dirty="0"/>
              <a:t> </a:t>
            </a:r>
            <a:r>
              <a:rPr lang="en-US" sz="2400" dirty="0" err="1"/>
              <a:t>đạo</a:t>
            </a:r>
            <a:r>
              <a:rPr lang="en-US" sz="2400" dirty="0"/>
              <a:t> </a:t>
            </a:r>
            <a:r>
              <a:rPr lang="en-US" sz="2400" dirty="0" err="1"/>
              <a:t>công</a:t>
            </a:r>
            <a:r>
              <a:rPr lang="en-US" sz="2400" dirty="0"/>
              <a:t> ty </a:t>
            </a:r>
            <a:r>
              <a:rPr lang="en-US" sz="2400" dirty="0" err="1"/>
              <a:t>và</a:t>
            </a:r>
            <a:r>
              <a:rPr lang="en-US" sz="2400" dirty="0"/>
              <a:t> </a:t>
            </a:r>
            <a:r>
              <a:rPr lang="en-US" sz="2400" dirty="0" err="1"/>
              <a:t>cơ</a:t>
            </a:r>
            <a:r>
              <a:rPr lang="en-US" sz="2400" dirty="0"/>
              <a:t> </a:t>
            </a:r>
            <a:r>
              <a:rPr lang="en-US" sz="2400" dirty="0" err="1"/>
              <a:t>quan</a:t>
            </a:r>
            <a:r>
              <a:rPr lang="en-US" sz="2400" dirty="0"/>
              <a:t> y </a:t>
            </a:r>
            <a:r>
              <a:rPr lang="en-US" sz="2400" dirty="0" err="1"/>
              <a:t>tế</a:t>
            </a:r>
            <a:r>
              <a:rPr lang="en-US" sz="2400" dirty="0"/>
              <a:t> </a:t>
            </a:r>
            <a:r>
              <a:rPr lang="en-US" sz="2400" dirty="0" err="1"/>
              <a:t>khi</a:t>
            </a:r>
            <a:r>
              <a:rPr lang="en-US" sz="2400" dirty="0"/>
              <a:t> </a:t>
            </a:r>
            <a:r>
              <a:rPr lang="en-US" sz="2400" dirty="0" err="1"/>
              <a:t>phát</a:t>
            </a:r>
            <a:r>
              <a:rPr lang="en-US" sz="2400" dirty="0"/>
              <a:t> </a:t>
            </a:r>
            <a:r>
              <a:rPr lang="en-US" sz="2400" dirty="0" err="1"/>
              <a:t>hiện</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công</a:t>
            </a:r>
            <a:r>
              <a:rPr lang="en-US" sz="2400" dirty="0"/>
              <a:t> </a:t>
            </a:r>
            <a:r>
              <a:rPr lang="en-US" sz="2400" dirty="0" err="1"/>
              <a:t>nhân</a:t>
            </a:r>
            <a:r>
              <a:rPr lang="en-US" sz="2400" dirty="0"/>
              <a:t> </a:t>
            </a:r>
            <a:r>
              <a:rPr lang="en-US" sz="2400" dirty="0" err="1"/>
              <a:t>nghi</a:t>
            </a:r>
            <a:r>
              <a:rPr lang="en-US" sz="2400" dirty="0"/>
              <a:t> </a:t>
            </a:r>
            <a:r>
              <a:rPr lang="en-US" sz="2400" dirty="0" err="1"/>
              <a:t>ngờ</a:t>
            </a:r>
            <a:r>
              <a:rPr lang="en-US" sz="2400" dirty="0"/>
              <a:t> </a:t>
            </a:r>
            <a:r>
              <a:rPr lang="en-US" sz="2400" dirty="0" err="1"/>
              <a:t>bị</a:t>
            </a:r>
            <a:r>
              <a:rPr lang="en-US" sz="2400" dirty="0"/>
              <a:t> </a:t>
            </a:r>
            <a:r>
              <a:rPr lang="en-US" sz="2400" dirty="0" err="1"/>
              <a:t>mắc</a:t>
            </a:r>
            <a:r>
              <a:rPr lang="en-US" sz="2400" dirty="0"/>
              <a:t> </a:t>
            </a:r>
            <a:r>
              <a:rPr lang="en-US" sz="2400" dirty="0" err="1"/>
              <a:t>bệnh</a:t>
            </a:r>
            <a:r>
              <a:rPr lang="en-US" sz="2400" dirty="0"/>
              <a:t> </a:t>
            </a:r>
            <a:endParaRPr lang="en-US" sz="2400" dirty="0" smtClean="0"/>
          </a:p>
          <a:p>
            <a:pPr lvl="1"/>
            <a:r>
              <a:rPr lang="en-US" sz="2400" dirty="0" err="1"/>
              <a:t>Hỗ</a:t>
            </a:r>
            <a:r>
              <a:rPr lang="en-US" sz="2400" dirty="0"/>
              <a:t> </a:t>
            </a:r>
            <a:r>
              <a:rPr lang="en-US" sz="2400" dirty="0" err="1"/>
              <a:t>trợ</a:t>
            </a:r>
            <a:r>
              <a:rPr lang="en-US" sz="2400" dirty="0"/>
              <a:t> </a:t>
            </a:r>
            <a:r>
              <a:rPr lang="en-US" sz="2400" dirty="0" err="1"/>
              <a:t>cơ</a:t>
            </a:r>
            <a:r>
              <a:rPr lang="en-US" sz="2400" dirty="0"/>
              <a:t> </a:t>
            </a:r>
            <a:r>
              <a:rPr lang="en-US" sz="2400" dirty="0" err="1"/>
              <a:t>quan</a:t>
            </a:r>
            <a:r>
              <a:rPr lang="en-US" sz="2400" dirty="0"/>
              <a:t> </a:t>
            </a:r>
            <a:r>
              <a:rPr lang="en-US" sz="2400" dirty="0" err="1"/>
              <a:t>chức</a:t>
            </a:r>
            <a:r>
              <a:rPr lang="en-US" sz="2400" dirty="0"/>
              <a:t> </a:t>
            </a:r>
            <a:r>
              <a:rPr lang="en-US" sz="2400" dirty="0" err="1"/>
              <a:t>năng</a:t>
            </a:r>
            <a:r>
              <a:rPr lang="en-US" sz="2400" dirty="0"/>
              <a:t> </a:t>
            </a:r>
            <a:r>
              <a:rPr lang="en-US" sz="2400" dirty="0" err="1"/>
              <a:t>truy</a:t>
            </a:r>
            <a:r>
              <a:rPr lang="en-US" sz="2400" dirty="0"/>
              <a:t> </a:t>
            </a:r>
            <a:r>
              <a:rPr lang="en-US" sz="2400" dirty="0" err="1"/>
              <a:t>vết</a:t>
            </a:r>
            <a:r>
              <a:rPr lang="en-US" sz="2400" dirty="0"/>
              <a:t> F1, F2 </a:t>
            </a:r>
            <a:r>
              <a:rPr lang="en-US" sz="2400" dirty="0" err="1"/>
              <a:t>và</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phòng</a:t>
            </a:r>
            <a:r>
              <a:rPr lang="en-US" sz="2400" dirty="0"/>
              <a:t> </a:t>
            </a:r>
            <a:r>
              <a:rPr lang="en-US" sz="2400" dirty="0" err="1"/>
              <a:t>chống</a:t>
            </a:r>
            <a:r>
              <a:rPr lang="en-US" sz="2400" dirty="0"/>
              <a:t> </a:t>
            </a:r>
            <a:r>
              <a:rPr lang="en-US" sz="2400" dirty="0" err="1"/>
              <a:t>dịch</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trong</a:t>
            </a:r>
            <a:r>
              <a:rPr lang="en-US" sz="2400" dirty="0"/>
              <a:t> </a:t>
            </a:r>
            <a:r>
              <a:rPr lang="en-US" sz="2400" dirty="0" err="1"/>
              <a:t>công</a:t>
            </a:r>
            <a:r>
              <a:rPr lang="en-US" sz="2400" dirty="0"/>
              <a:t> ty </a:t>
            </a:r>
            <a:r>
              <a:rPr lang="en-US" sz="2400" dirty="0" err="1"/>
              <a:t>xuất</a:t>
            </a:r>
            <a:r>
              <a:rPr lang="en-US" sz="2400" dirty="0"/>
              <a:t> </a:t>
            </a:r>
            <a:r>
              <a:rPr lang="en-US" sz="2400" dirty="0" err="1"/>
              <a:t>hiện</a:t>
            </a:r>
            <a:r>
              <a:rPr lang="en-US" sz="2400" dirty="0"/>
              <a:t> ca </a:t>
            </a:r>
            <a:r>
              <a:rPr lang="en-US" sz="2400" dirty="0" err="1"/>
              <a:t>bệnh</a:t>
            </a:r>
            <a:r>
              <a:rPr lang="en-US" sz="2400" dirty="0"/>
              <a:t> </a:t>
            </a:r>
            <a:r>
              <a:rPr lang="en-US" sz="2400" dirty="0" smtClean="0"/>
              <a:t>Covid-19.</a:t>
            </a:r>
          </a:p>
          <a:p>
            <a:pPr lvl="1"/>
            <a:r>
              <a:rPr lang="en-US" sz="2400" dirty="0" err="1" smtClean="0"/>
              <a:t>Thực</a:t>
            </a:r>
            <a:r>
              <a:rPr lang="en-US" sz="2400" dirty="0" smtClean="0"/>
              <a:t> </a:t>
            </a:r>
            <a:r>
              <a:rPr lang="en-US" sz="2400" dirty="0" err="1"/>
              <a:t>hiện</a:t>
            </a:r>
            <a:r>
              <a:rPr lang="en-US" sz="2400" dirty="0"/>
              <a:t> </a:t>
            </a:r>
            <a:r>
              <a:rPr lang="en-US" sz="2400" dirty="0" err="1"/>
              <a:t>các</a:t>
            </a:r>
            <a:r>
              <a:rPr lang="en-US" sz="2400" dirty="0"/>
              <a:t> </a:t>
            </a:r>
            <a:r>
              <a:rPr lang="en-US" sz="2400" dirty="0" err="1"/>
              <a:t>nhiệm</a:t>
            </a:r>
            <a:r>
              <a:rPr lang="en-US" sz="2400" dirty="0"/>
              <a:t> </a:t>
            </a:r>
            <a:r>
              <a:rPr lang="en-US" sz="2400" dirty="0" err="1"/>
              <a:t>vụ</a:t>
            </a:r>
            <a:r>
              <a:rPr lang="en-US" sz="2400" dirty="0"/>
              <a:t> </a:t>
            </a:r>
            <a:r>
              <a:rPr lang="en-US" sz="2400" dirty="0" err="1"/>
              <a:t>phòng</a:t>
            </a:r>
            <a:r>
              <a:rPr lang="en-US" sz="2400" dirty="0"/>
              <a:t> </a:t>
            </a:r>
            <a:r>
              <a:rPr lang="en-US" sz="2400" dirty="0" err="1"/>
              <a:t>chống</a:t>
            </a:r>
            <a:r>
              <a:rPr lang="en-US" sz="2400" dirty="0"/>
              <a:t> </a:t>
            </a:r>
            <a:r>
              <a:rPr lang="en-US" sz="2400" dirty="0" err="1"/>
              <a:t>dịch</a:t>
            </a:r>
            <a:r>
              <a:rPr lang="en-US" sz="2400" dirty="0"/>
              <a:t> </a:t>
            </a:r>
            <a:r>
              <a:rPr lang="en-US" sz="2400" dirty="0" err="1"/>
              <a:t>phù</a:t>
            </a:r>
            <a:r>
              <a:rPr lang="en-US" sz="2400" dirty="0"/>
              <a:t> </a:t>
            </a:r>
            <a:r>
              <a:rPr lang="en-US" sz="2400" dirty="0" err="1"/>
              <a:t>hợp</a:t>
            </a:r>
            <a:r>
              <a:rPr lang="en-US" sz="2400" dirty="0"/>
              <a:t> </a:t>
            </a:r>
            <a:r>
              <a:rPr lang="en-US" sz="2400" dirty="0" err="1"/>
              <a:t>khác</a:t>
            </a:r>
            <a:r>
              <a:rPr lang="en-US" sz="2400" dirty="0"/>
              <a:t> do </a:t>
            </a:r>
            <a:r>
              <a:rPr lang="en-US" sz="2400" dirty="0" err="1"/>
              <a:t>lãnh</a:t>
            </a:r>
            <a:r>
              <a:rPr lang="en-US" sz="2400" dirty="0"/>
              <a:t> </a:t>
            </a:r>
            <a:r>
              <a:rPr lang="en-US" sz="2400" dirty="0" err="1"/>
              <a:t>đạo</a:t>
            </a:r>
            <a:r>
              <a:rPr lang="en-US" sz="2400" dirty="0"/>
              <a:t> </a:t>
            </a:r>
            <a:r>
              <a:rPr lang="en-US" sz="2400" dirty="0" err="1"/>
              <a:t>công</a:t>
            </a:r>
            <a:r>
              <a:rPr lang="en-US" sz="2400" dirty="0"/>
              <a:t> ty </a:t>
            </a:r>
            <a:r>
              <a:rPr lang="en-US" sz="2400" dirty="0" err="1"/>
              <a:t>phân</a:t>
            </a:r>
            <a:r>
              <a:rPr lang="en-US" sz="2400" dirty="0"/>
              <a:t> </a:t>
            </a:r>
            <a:r>
              <a:rPr lang="en-US" sz="2400" dirty="0" err="1"/>
              <a:t>công</a:t>
            </a:r>
            <a:r>
              <a:rPr lang="en-US" sz="2400" dirty="0"/>
              <a:t>.</a:t>
            </a:r>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49</a:t>
            </a:fld>
            <a:endParaRPr lang="en-US"/>
          </a:p>
        </p:txBody>
      </p:sp>
    </p:spTree>
    <p:extLst>
      <p:ext uri="{BB962C8B-B14F-4D97-AF65-F5344CB8AC3E}">
        <p14:creationId xmlns:p14="http://schemas.microsoft.com/office/powerpoint/2010/main" val="1646100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00150" y="8"/>
            <a:ext cx="6515100" cy="761999"/>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b="1" dirty="0">
                <a:solidFill>
                  <a:srgbClr val="FF0000"/>
                </a:solidFill>
                <a:latin typeface="Times New Roman" pitchFamily="18" charset="0"/>
                <a:cs typeface="Times New Roman" pitchFamily="18" charset="0"/>
              </a:rPr>
              <a:t>II. </a:t>
            </a:r>
            <a:r>
              <a:rPr lang="vi-VN" b="1" dirty="0">
                <a:solidFill>
                  <a:srgbClr val="FF0000"/>
                </a:solidFill>
                <a:latin typeface="Arial" pitchFamily="34" charset="0"/>
                <a:cs typeface="Arial" pitchFamily="34" charset="0"/>
              </a:rPr>
              <a:t>CÁC BIỆN PHÁP </a:t>
            </a:r>
            <a:r>
              <a:rPr lang="en-US" b="1" dirty="0">
                <a:solidFill>
                  <a:srgbClr val="FF0000"/>
                </a:solidFill>
                <a:latin typeface="Arial" pitchFamily="34" charset="0"/>
                <a:cs typeface="Arial" pitchFamily="34" charset="0"/>
              </a:rPr>
              <a:t>PCD </a:t>
            </a:r>
            <a:r>
              <a:rPr lang="vi-VN" b="1" dirty="0">
                <a:solidFill>
                  <a:srgbClr val="FF0000"/>
                </a:solidFill>
                <a:latin typeface="Arial" pitchFamily="34" charset="0"/>
                <a:cs typeface="Arial" pitchFamily="34" charset="0"/>
              </a:rPr>
              <a:t>TẠI CSSXKD, KCN</a:t>
            </a:r>
            <a:endParaRPr lang="en-US"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1314452" y="1905000"/>
            <a:ext cx="6600825" cy="4568952"/>
          </a:xfrm>
        </p:spPr>
        <p:txBody>
          <a:bodyPr/>
          <a:lstStyle/>
          <a:p>
            <a:pPr marL="0" indent="0">
              <a:buNone/>
            </a:pPr>
            <a:endParaRPr lang="en-US" dirty="0">
              <a:solidFill>
                <a:srgbClr val="FF0000"/>
              </a:solidFill>
              <a:latin typeface="Arial" pitchFamily="34" charset="0"/>
              <a:cs typeface="Arial" pitchFamily="34" charset="0"/>
            </a:endParaRPr>
          </a:p>
          <a:p>
            <a:pPr marL="0" indent="0">
              <a:buNone/>
            </a:pP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5</a:t>
            </a:fld>
            <a:endParaRPr lang="en-US"/>
          </a:p>
        </p:txBody>
      </p:sp>
      <p:sp>
        <p:nvSpPr>
          <p:cNvPr id="8" name="Content Placeholder 2"/>
          <p:cNvSpPr txBox="1">
            <a:spLocks/>
          </p:cNvSpPr>
          <p:nvPr/>
        </p:nvSpPr>
        <p:spPr>
          <a:xfrm>
            <a:off x="304800" y="1143000"/>
            <a:ext cx="8324850" cy="5330952"/>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nSpc>
                <a:spcPct val="150000"/>
              </a:lnSpc>
              <a:spcAft>
                <a:spcPts val="600"/>
              </a:spcAft>
              <a:buClr>
                <a:srgbClr val="FE8637"/>
              </a:buClr>
              <a:buFont typeface="Wingdings"/>
              <a:buNone/>
            </a:pPr>
            <a:r>
              <a:rPr lang="vi-VN" sz="3200" b="1" dirty="0">
                <a:solidFill>
                  <a:srgbClr val="FF0000"/>
                </a:solidFill>
                <a:latin typeface="Arial" panose="020B0604020202020204" pitchFamily="34" charset="0"/>
                <a:cs typeface="Arial" panose="020B0604020202020204" pitchFamily="34" charset="0"/>
              </a:rPr>
              <a:t>1. </a:t>
            </a:r>
            <a:r>
              <a:rPr lang="en-US" sz="3200" b="1" dirty="0">
                <a:solidFill>
                  <a:srgbClr val="FF0000"/>
                </a:solidFill>
                <a:latin typeface="Arial" panose="020B0604020202020204" pitchFamily="34" charset="0"/>
                <a:cs typeface="Arial" panose="020B0604020202020204" pitchFamily="34" charset="0"/>
              </a:rPr>
              <a:t>MỤC ĐÍCH</a:t>
            </a:r>
            <a:endParaRPr lang="en-US" sz="3200" dirty="0">
              <a:solidFill>
                <a:srgbClr val="FF0000"/>
              </a:solidFill>
              <a:latin typeface="Arial" panose="020B0604020202020204" pitchFamily="34" charset="0"/>
              <a:cs typeface="Arial" panose="020B0604020202020204" pitchFamily="34" charset="0"/>
            </a:endParaRPr>
          </a:p>
          <a:p>
            <a:pPr algn="just">
              <a:lnSpc>
                <a:spcPct val="150000"/>
              </a:lnSpc>
              <a:spcAft>
                <a:spcPts val="600"/>
              </a:spcAft>
              <a:buClr>
                <a:srgbClr val="FE8637"/>
              </a:buClr>
              <a:buFont typeface="Wingdings" pitchFamily="2" charset="2"/>
              <a:buChar char="q"/>
            </a:pPr>
            <a:r>
              <a:rPr lang="vi-VN" sz="3200" b="1" dirty="0">
                <a:solidFill>
                  <a:srgbClr val="0070C0"/>
                </a:solidFill>
                <a:latin typeface="Arial" panose="020B0604020202020204" pitchFamily="34" charset="0"/>
                <a:cs typeface="Arial" panose="020B0604020202020204" pitchFamily="34" charset="0"/>
              </a:rPr>
              <a:t>Chủ động phát hiện sớm và xử lý kịp thời trường hợp nghi ngờ mắc COVID-19 tại cơ sở sản xuất kinh doanh </a:t>
            </a:r>
            <a:endParaRPr lang="en-US" sz="3200" b="1" dirty="0">
              <a:solidFill>
                <a:srgbClr val="0070C0"/>
              </a:solidFill>
              <a:latin typeface="Arial" panose="020B0604020202020204" pitchFamily="34" charset="0"/>
              <a:cs typeface="Arial" panose="020B0604020202020204" pitchFamily="34" charset="0"/>
            </a:endParaRPr>
          </a:p>
          <a:p>
            <a:pPr algn="just">
              <a:lnSpc>
                <a:spcPct val="150000"/>
              </a:lnSpc>
              <a:spcAft>
                <a:spcPts val="600"/>
              </a:spcAft>
              <a:buClr>
                <a:srgbClr val="FE8637"/>
              </a:buClr>
              <a:buFont typeface="Wingdings" pitchFamily="2" charset="2"/>
              <a:buChar char="q"/>
            </a:pPr>
            <a:r>
              <a:rPr lang="vi-VN" sz="3200" b="1" dirty="0">
                <a:solidFill>
                  <a:srgbClr val="0070C0"/>
                </a:solidFill>
                <a:latin typeface="Arial" panose="020B0604020202020204" pitchFamily="34" charset="0"/>
                <a:cs typeface="Arial" panose="020B0604020202020204" pitchFamily="34" charset="0"/>
              </a:rPr>
              <a:t>Đảm bảo sản xuất an toàn và thực hiện </a:t>
            </a:r>
            <a:r>
              <a:rPr lang="vi-VN" sz="3200" b="1" dirty="0">
                <a:solidFill>
                  <a:srgbClr val="FF0000"/>
                </a:solidFill>
                <a:latin typeface="Arial" panose="020B0604020202020204" pitchFamily="34" charset="0"/>
                <a:cs typeface="Arial" panose="020B0604020202020204" pitchFamily="34" charset="0"/>
              </a:rPr>
              <a:t>mục tiêu kép</a:t>
            </a:r>
            <a:r>
              <a:rPr lang="vi-VN" sz="3200" b="1" dirty="0">
                <a:solidFill>
                  <a:srgbClr val="0070C0"/>
                </a:solidFill>
                <a:latin typeface="Arial" panose="020B0604020202020204" pitchFamily="34" charset="0"/>
                <a:cs typeface="Arial" panose="020B0604020202020204" pitchFamily="34" charset="0"/>
              </a:rPr>
              <a:t>; hạn chế tác động của</a:t>
            </a: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dịch bệnh đến phát triển kinh tế và an sinh xã hội.</a:t>
            </a:r>
            <a:endParaRPr lang="en-US" sz="3200" b="1" dirty="0">
              <a:solidFill>
                <a:srgbClr val="0070C0"/>
              </a:solidFill>
              <a:latin typeface="Arial" panose="020B0604020202020204" pitchFamily="34" charset="0"/>
              <a:cs typeface="Arial" panose="020B0604020202020204" pitchFamily="34" charset="0"/>
            </a:endParaRPr>
          </a:p>
          <a:p>
            <a:pPr>
              <a:lnSpc>
                <a:spcPct val="150000"/>
              </a:lnSpc>
              <a:spcAft>
                <a:spcPts val="600"/>
              </a:spcAft>
              <a:buClr>
                <a:srgbClr val="FE8637"/>
              </a:buClr>
              <a:buFont typeface="Wingdings" pitchFamily="2" charset="2"/>
              <a:buChar char="q"/>
            </a:pPr>
            <a:endParaRPr lang="en-US" b="1" dirty="0">
              <a:solidFill>
                <a:srgbClr val="0070C0"/>
              </a:solidFill>
              <a:latin typeface="Arial" pitchFamily="34" charset="0"/>
              <a:cs typeface="Arial" pitchFamily="34" charset="0"/>
            </a:endParaRPr>
          </a:p>
          <a:p>
            <a:pPr marL="0" indent="0">
              <a:lnSpc>
                <a:spcPct val="150000"/>
              </a:lnSpc>
              <a:spcAft>
                <a:spcPts val="600"/>
              </a:spcAft>
              <a:buClr>
                <a:srgbClr val="FE8637"/>
              </a:buClr>
              <a:buFont typeface="Wingdings"/>
              <a:buNone/>
            </a:pPr>
            <a:endParaRPr lang="en-US" dirty="0">
              <a:solidFill>
                <a:prstClr val="black"/>
              </a:solidFill>
              <a:latin typeface="Arial" panose="020B0604020202020204" pitchFamily="34" charset="0"/>
              <a:cs typeface="Arial" panose="020B0604020202020204" pitchFamily="34" charset="0"/>
            </a:endParaRPr>
          </a:p>
        </p:txBody>
      </p:sp>
      <p:sp>
        <p:nvSpPr>
          <p:cNvPr id="7" name="Title 1"/>
          <p:cNvSpPr txBox="1">
            <a:spLocks/>
          </p:cNvSpPr>
          <p:nvPr/>
        </p:nvSpPr>
        <p:spPr>
          <a:xfrm>
            <a:off x="1153886" y="21779"/>
            <a:ext cx="6515100" cy="761999"/>
          </a:xfrm>
          <a:prstGeom prst="rect">
            <a:avLst/>
          </a:prstGeom>
        </p:spPr>
        <p:style>
          <a:lnRef idx="1">
            <a:schemeClr val="accent4"/>
          </a:lnRef>
          <a:fillRef idx="2">
            <a:schemeClr val="accent4"/>
          </a:fillRef>
          <a:effectRef idx="1">
            <a:schemeClr val="accent4"/>
          </a:effectRef>
          <a:fontRef idx="minor">
            <a:schemeClr val="dk1"/>
          </a:fontRef>
        </p:style>
        <p:txBody>
          <a:bodyPr vert="horz" anchor="b">
            <a:normAutofit/>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dirty="0">
                <a:solidFill>
                  <a:srgbClr val="FF0000"/>
                </a:solidFill>
                <a:latin typeface="Times New Roman" pitchFamily="18" charset="0"/>
                <a:cs typeface="Times New Roman" pitchFamily="18" charset="0"/>
              </a:rPr>
              <a:t> </a:t>
            </a:r>
            <a:r>
              <a:rPr lang="vi-VN" b="1" dirty="0">
                <a:solidFill>
                  <a:srgbClr val="FF0000"/>
                </a:solidFill>
                <a:latin typeface="Arial" pitchFamily="34" charset="0"/>
                <a:cs typeface="Arial" pitchFamily="34" charset="0"/>
              </a:rPr>
              <a:t>I. MỤC ĐÍCH, YÊU CẦU</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77767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314450" y="1905000"/>
            <a:ext cx="6600825" cy="4568952"/>
          </a:xfrm>
        </p:spPr>
        <p:txBody>
          <a:bodyPr/>
          <a:lstStyle/>
          <a:p>
            <a:pPr marL="0" indent="0">
              <a:buNone/>
            </a:pPr>
            <a:endParaRPr lang="en-US" dirty="0">
              <a:solidFill>
                <a:srgbClr val="FF0000"/>
              </a:solidFill>
              <a:latin typeface="Arial" pitchFamily="34" charset="0"/>
              <a:cs typeface="Arial" pitchFamily="34" charset="0"/>
            </a:endParaRPr>
          </a:p>
          <a:p>
            <a:pPr marL="0" indent="0">
              <a:buNone/>
            </a:pPr>
            <a:endParaRPr lang="en-US" dirty="0"/>
          </a:p>
        </p:txBody>
      </p:sp>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50</a:t>
            </a:fld>
            <a:endParaRPr lang="en-US"/>
          </a:p>
        </p:txBody>
      </p:sp>
      <p:sp>
        <p:nvSpPr>
          <p:cNvPr id="8" name="Content Placeholder 2"/>
          <p:cNvSpPr txBox="1">
            <a:spLocks/>
          </p:cNvSpPr>
          <p:nvPr/>
        </p:nvSpPr>
        <p:spPr>
          <a:xfrm>
            <a:off x="685800" y="1219200"/>
            <a:ext cx="7829550" cy="4953000"/>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just">
              <a:buNone/>
            </a:pPr>
            <a:r>
              <a:rPr lang="en-US" sz="2800" b="1" dirty="0">
                <a:solidFill>
                  <a:srgbClr val="FF0000"/>
                </a:solidFill>
                <a:latin typeface="Arial" panose="020B0604020202020204" pitchFamily="34" charset="0"/>
                <a:cs typeface="Arial" panose="020B0604020202020204" pitchFamily="34" charset="0"/>
                <a:hlinkClick r:id="rId2" action="ppaction://hlinkfile"/>
              </a:rPr>
              <a:t>PHỤ LỤC 1:</a:t>
            </a:r>
            <a:r>
              <a:rPr lang="en-US" sz="2800" dirty="0">
                <a:latin typeface="Arial" panose="020B0604020202020204" pitchFamily="34" charset="0"/>
                <a:cs typeface="Arial" panose="020B0604020202020204" pitchFamily="34" charset="0"/>
                <a:hlinkClick r:id="rId3" action="ppaction://hlinkfile"/>
              </a:rPr>
              <a:t> </a:t>
            </a:r>
            <a:r>
              <a:rPr lang="vi-VN" sz="2800" b="1" dirty="0">
                <a:solidFill>
                  <a:srgbClr val="0070C0"/>
                </a:solidFill>
                <a:latin typeface="Arial" panose="020B0604020202020204" pitchFamily="34" charset="0"/>
                <a:cs typeface="Arial" panose="020B0604020202020204" pitchFamily="34" charset="0"/>
              </a:rPr>
              <a:t>HƯỚNG DẪN THÀNH LẬP “TỔ AN TOÀN COVID-19” TẠI CSSXKD, KCN</a:t>
            </a:r>
            <a:endParaRPr lang="en-US" sz="2800" b="1" dirty="0">
              <a:solidFill>
                <a:srgbClr val="0070C0"/>
              </a:solidFill>
              <a:latin typeface="Arial" panose="020B0604020202020204" pitchFamily="34" charset="0"/>
              <a:cs typeface="Arial" panose="020B0604020202020204" pitchFamily="34" charset="0"/>
            </a:endParaRPr>
          </a:p>
          <a:p>
            <a:pPr marL="0" indent="0" algn="just">
              <a:buNone/>
            </a:pPr>
            <a:endParaRPr lang="en-US" sz="2800" dirty="0">
              <a:solidFill>
                <a:srgbClr val="0070C0"/>
              </a:solidFill>
              <a:latin typeface="Arial" panose="020B0604020202020204" pitchFamily="34" charset="0"/>
              <a:cs typeface="Arial" panose="020B0604020202020204" pitchFamily="34" charset="0"/>
            </a:endParaRPr>
          </a:p>
          <a:p>
            <a:pPr marL="0" indent="0" algn="just">
              <a:buNone/>
            </a:pPr>
            <a:r>
              <a:rPr lang="en-US" sz="2800" b="1" dirty="0">
                <a:solidFill>
                  <a:srgbClr val="FF0000"/>
                </a:solidFill>
                <a:latin typeface="Arial" panose="020B0604020202020204" pitchFamily="34" charset="0"/>
                <a:cs typeface="Arial" panose="020B0604020202020204" pitchFamily="34" charset="0"/>
                <a:hlinkClick r:id="rId4" action="ppaction://hlinkfile"/>
              </a:rPr>
              <a:t>PHỤ LỤC 2: </a:t>
            </a:r>
            <a:r>
              <a:rPr lang="vi-VN" sz="2800" b="1" dirty="0">
                <a:solidFill>
                  <a:srgbClr val="0070C0"/>
                </a:solidFill>
                <a:latin typeface="Arial" panose="020B0604020202020204" pitchFamily="34" charset="0"/>
                <a:cs typeface="Arial" panose="020B0604020202020204" pitchFamily="34" charset="0"/>
              </a:rPr>
              <a:t>YÊU CẦU PHÒNG, CHỐNG DỊCH COVID-19 Ở NHÀ TRỌ/KHU NHÀ TRỌ CHO NGƯỜI LAO ĐỘNG TẠI CỘNG ĐỒNG</a:t>
            </a:r>
            <a:endParaRPr lang="en-US" sz="2800" b="1" dirty="0">
              <a:solidFill>
                <a:srgbClr val="0070C0"/>
              </a:solidFill>
              <a:latin typeface="Arial" panose="020B0604020202020204" pitchFamily="34" charset="0"/>
              <a:cs typeface="Arial" panose="020B0604020202020204" pitchFamily="34" charset="0"/>
            </a:endParaRPr>
          </a:p>
          <a:p>
            <a:pPr marL="0" indent="0" algn="just">
              <a:buNone/>
            </a:pPr>
            <a:endParaRPr lang="en-US" sz="2800" dirty="0">
              <a:solidFill>
                <a:srgbClr val="0070C0"/>
              </a:solidFill>
              <a:latin typeface="Arial" panose="020B0604020202020204" pitchFamily="34" charset="0"/>
              <a:cs typeface="Arial" panose="020B0604020202020204" pitchFamily="34" charset="0"/>
            </a:endParaRPr>
          </a:p>
          <a:p>
            <a:pPr marL="0" indent="0" algn="just">
              <a:buNone/>
            </a:pPr>
            <a:r>
              <a:rPr lang="vi-VN" sz="2800" b="1" dirty="0">
                <a:solidFill>
                  <a:srgbClr val="FF0000"/>
                </a:solidFill>
                <a:latin typeface="Arial" panose="020B0604020202020204" pitchFamily="34" charset="0"/>
                <a:cs typeface="Arial" panose="020B0604020202020204" pitchFamily="34" charset="0"/>
              </a:rPr>
              <a:t>PHỤ LỤC 3</a:t>
            </a:r>
            <a:r>
              <a:rPr lang="en-US" sz="2800" b="1" dirty="0">
                <a:solidFill>
                  <a:srgbClr val="FF000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HƯỚNG DẪN THIẾT LẬP, QUẢN LÝ, VẬN HÀNH KHU CÁCH LY THEO DÕI Y TẾ NGƯỜI NHIỄM SARS-COV-2 CHƯA CÓ TRIỆU CHỨNG</a:t>
            </a:r>
            <a:endParaRPr lang="en-US" sz="2800" b="1" dirty="0">
              <a:solidFill>
                <a:srgbClr val="0070C0"/>
              </a:solidFill>
              <a:latin typeface="Arial" panose="020B0604020202020204" pitchFamily="34" charset="0"/>
              <a:cs typeface="Arial" panose="020B0604020202020204" pitchFamily="34" charset="0"/>
            </a:endParaRPr>
          </a:p>
          <a:p>
            <a:pPr marL="0" indent="0" algn="just">
              <a:buNone/>
            </a:pPr>
            <a:endParaRPr lang="en-US" sz="3200" dirty="0">
              <a:latin typeface="Arial" panose="020B0604020202020204" pitchFamily="34" charset="0"/>
              <a:cs typeface="Arial" panose="020B0604020202020204" pitchFamily="34" charset="0"/>
            </a:endParaRPr>
          </a:p>
          <a:p>
            <a:pPr marL="0" indent="0" algn="just">
              <a:buNone/>
            </a:pPr>
            <a:endParaRPr lang="en-US" sz="3200" b="1" i="1" dirty="0">
              <a:latin typeface="Arial" panose="020B0604020202020204" pitchFamily="34" charset="0"/>
              <a:cs typeface="Arial" panose="020B0604020202020204" pitchFamily="34" charset="0"/>
            </a:endParaRPr>
          </a:p>
          <a:p>
            <a:pPr marL="0" indent="0" algn="just">
              <a:buNone/>
            </a:pPr>
            <a:endParaRPr lang="en-US" sz="3200" dirty="0">
              <a:latin typeface="Arial" panose="020B0604020202020204" pitchFamily="34" charset="0"/>
              <a:cs typeface="Arial" panose="020B0604020202020204" pitchFamily="34" charset="0"/>
            </a:endParaRPr>
          </a:p>
          <a:p>
            <a:pPr algn="just">
              <a:buFont typeface="Wingdings" pitchFamily="2" charset="2"/>
              <a:buChar char="q"/>
            </a:pPr>
            <a:endParaRPr lang="en-US" b="1" dirty="0">
              <a:solidFill>
                <a:srgbClr val="0070C0"/>
              </a:solidFill>
              <a:latin typeface="Arial" pitchFamily="34" charset="0"/>
              <a:cs typeface="Arial" pitchFamily="34" charset="0"/>
            </a:endParaRPr>
          </a:p>
          <a:p>
            <a:pPr marL="0" indent="0" algn="just">
              <a:buNone/>
            </a:pPr>
            <a:endParaRPr lang="en-US" dirty="0">
              <a:latin typeface="Arial" panose="020B0604020202020204" pitchFamily="34" charset="0"/>
              <a:cs typeface="Arial" panose="020B0604020202020204" pitchFamily="34" charset="0"/>
            </a:endParaRPr>
          </a:p>
        </p:txBody>
      </p:sp>
      <p:sp>
        <p:nvSpPr>
          <p:cNvPr id="7" name="Title 1"/>
          <p:cNvSpPr txBox="1">
            <a:spLocks/>
          </p:cNvSpPr>
          <p:nvPr/>
        </p:nvSpPr>
        <p:spPr>
          <a:xfrm>
            <a:off x="1200150" y="228602"/>
            <a:ext cx="6515100" cy="761999"/>
          </a:xfrm>
          <a:prstGeom prst="rect">
            <a:avLst/>
          </a:prstGeom>
        </p:spPr>
        <p:style>
          <a:lnRef idx="1">
            <a:schemeClr val="accent4"/>
          </a:lnRef>
          <a:fillRef idx="2">
            <a:schemeClr val="accent4"/>
          </a:fillRef>
          <a:effectRef idx="1">
            <a:schemeClr val="accent4"/>
          </a:effectRef>
          <a:fontRef idx="minor">
            <a:schemeClr val="dk1"/>
          </a:fontRef>
        </p:style>
        <p:txBody>
          <a:bodyPr vert="horz" anchor="b">
            <a:normAutofit/>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dirty="0">
                <a:solidFill>
                  <a:srgbClr val="FF0000"/>
                </a:solidFill>
                <a:latin typeface="Arial" panose="020B0604020202020204" pitchFamily="34" charset="0"/>
                <a:cs typeface="Arial" panose="020B0604020202020204" pitchFamily="34" charset="0"/>
              </a:rPr>
              <a:t>XII</a:t>
            </a:r>
            <a:r>
              <a:rPr lang="vi-VN" b="1" dirty="0">
                <a:solidFill>
                  <a:srgbClr val="FF0000"/>
                </a:solidFill>
                <a:latin typeface="Arial" pitchFamily="34" charset="0"/>
                <a:cs typeface="Arial" pitchFamily="34" charset="0"/>
              </a:rPr>
              <a:t>. </a:t>
            </a:r>
            <a:r>
              <a:rPr lang="en-US" b="1" dirty="0">
                <a:solidFill>
                  <a:srgbClr val="FF0000"/>
                </a:solidFill>
                <a:latin typeface="Arial" pitchFamily="34" charset="0"/>
                <a:cs typeface="Arial" pitchFamily="34" charset="0"/>
              </a:rPr>
              <a:t>PHỤ LỤC</a:t>
            </a:r>
          </a:p>
        </p:txBody>
      </p:sp>
    </p:spTree>
    <p:extLst>
      <p:ext uri="{BB962C8B-B14F-4D97-AF65-F5344CB8AC3E}">
        <p14:creationId xmlns:p14="http://schemas.microsoft.com/office/powerpoint/2010/main" val="3988616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Trân+trọng+cảm+ơ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2071764"/>
            <a:ext cx="4267200" cy="294848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8129016" y="5734050"/>
            <a:ext cx="609600" cy="521208"/>
          </a:xfrm>
          <a:prstGeom prst="rect">
            <a:avLst/>
          </a:prstGeom>
        </p:spPr>
        <p:txBody>
          <a:bodyPr/>
          <a:lstStyle/>
          <a:p>
            <a:fld id="{4895B13E-0871-485D-B132-2C1AD246B085}" type="slidenum">
              <a:rPr lang="en-US" smtClean="0"/>
              <a:pPr/>
              <a:t>51</a:t>
            </a:fld>
            <a:endParaRPr lang="en-US"/>
          </a:p>
        </p:txBody>
      </p:sp>
      <p:pic>
        <p:nvPicPr>
          <p:cNvPr id="5" name="Picture 4"/>
          <p:cNvPicPr>
            <a:picLocks noChangeAspect="1"/>
          </p:cNvPicPr>
          <p:nvPr/>
        </p:nvPicPr>
        <p:blipFill rotWithShape="1">
          <a:blip r:embed="rId3"/>
          <a:srcRect t="7915" b="13997"/>
          <a:stretch/>
        </p:blipFill>
        <p:spPr>
          <a:xfrm>
            <a:off x="5381009" y="1072034"/>
            <a:ext cx="3762991" cy="4795366"/>
          </a:xfrm>
          <a:prstGeom prst="rect">
            <a:avLst/>
          </a:prstGeom>
        </p:spPr>
      </p:pic>
      <p:sp>
        <p:nvSpPr>
          <p:cNvPr id="2" name="TextBox 1">
            <a:extLst>
              <a:ext uri="{FF2B5EF4-FFF2-40B4-BE49-F238E27FC236}">
                <a16:creationId xmlns="" xmlns:a16="http://schemas.microsoft.com/office/drawing/2014/main" id="{19B18B8B-240A-482F-80D3-9812EE40C896}"/>
              </a:ext>
            </a:extLst>
          </p:cNvPr>
          <p:cNvSpPr txBox="1"/>
          <p:nvPr/>
        </p:nvSpPr>
        <p:spPr>
          <a:xfrm>
            <a:off x="171451" y="5184338"/>
            <a:ext cx="5314949" cy="1446550"/>
          </a:xfrm>
          <a:prstGeom prst="rect">
            <a:avLst/>
          </a:prstGeom>
          <a:noFill/>
        </p:spPr>
        <p:txBody>
          <a:bodyPr wrap="square" rtlCol="0">
            <a:spAutoFit/>
          </a:bodyPr>
          <a:lstStyle/>
          <a:p>
            <a:r>
              <a:rPr lang="en-US" dirty="0" err="1"/>
              <a:t>Viện</a:t>
            </a:r>
            <a:r>
              <a:rPr lang="en-US" dirty="0"/>
              <a:t> </a:t>
            </a:r>
            <a:r>
              <a:rPr lang="en-US" dirty="0" err="1"/>
              <a:t>Sức</a:t>
            </a:r>
            <a:r>
              <a:rPr lang="en-US" dirty="0"/>
              <a:t> </a:t>
            </a:r>
            <a:r>
              <a:rPr lang="en-US" dirty="0" err="1"/>
              <a:t>khỏe</a:t>
            </a:r>
            <a:r>
              <a:rPr lang="en-US" dirty="0"/>
              <a:t> </a:t>
            </a:r>
            <a:r>
              <a:rPr lang="en-US" dirty="0" err="1"/>
              <a:t>nghề</a:t>
            </a:r>
            <a:r>
              <a:rPr lang="en-US" dirty="0"/>
              <a:t> </a:t>
            </a:r>
            <a:r>
              <a:rPr lang="en-US" dirty="0" err="1"/>
              <a:t>nghiệp</a:t>
            </a:r>
            <a:r>
              <a:rPr lang="en-US" dirty="0"/>
              <a:t> </a:t>
            </a:r>
            <a:r>
              <a:rPr lang="en-US" dirty="0" err="1"/>
              <a:t>và</a:t>
            </a:r>
            <a:r>
              <a:rPr lang="en-US" dirty="0"/>
              <a:t> </a:t>
            </a:r>
            <a:r>
              <a:rPr lang="en-US" dirty="0" err="1"/>
              <a:t>môi</a:t>
            </a:r>
            <a:r>
              <a:rPr lang="en-US" dirty="0"/>
              <a:t> </a:t>
            </a:r>
            <a:r>
              <a:rPr lang="en-US" dirty="0" err="1"/>
              <a:t>trường</a:t>
            </a:r>
            <a:r>
              <a:rPr lang="en-US" dirty="0"/>
              <a:t> - NIOEH</a:t>
            </a:r>
          </a:p>
          <a:p>
            <a:r>
              <a:rPr lang="en-US" sz="1400" dirty="0">
                <a:solidFill>
                  <a:schemeClr val="accent2">
                    <a:lumMod val="75000"/>
                  </a:schemeClr>
                </a:solidFill>
              </a:rPr>
              <a:t>http://nioeh.org.vn/</a:t>
            </a:r>
          </a:p>
          <a:p>
            <a:r>
              <a:rPr lang="en-US" sz="1400" dirty="0"/>
              <a:t>TS.BS. </a:t>
            </a:r>
            <a:r>
              <a:rPr lang="en-US" sz="1400" dirty="0" err="1"/>
              <a:t>Nguyễn</a:t>
            </a:r>
            <a:r>
              <a:rPr lang="en-US" sz="1400" dirty="0"/>
              <a:t> </a:t>
            </a:r>
            <a:r>
              <a:rPr lang="en-US" sz="1400" dirty="0" err="1"/>
              <a:t>Đình</a:t>
            </a:r>
            <a:r>
              <a:rPr lang="en-US" sz="1400" dirty="0"/>
              <a:t> </a:t>
            </a:r>
            <a:r>
              <a:rPr lang="en-US" sz="1400" dirty="0" err="1"/>
              <a:t>Trung</a:t>
            </a:r>
            <a:r>
              <a:rPr lang="en-US" sz="1400" dirty="0"/>
              <a:t> - </a:t>
            </a:r>
            <a:r>
              <a:rPr lang="en-US" sz="1400" dirty="0" err="1"/>
              <a:t>Trưởng</a:t>
            </a:r>
            <a:r>
              <a:rPr lang="en-US" sz="1400" dirty="0"/>
              <a:t> </a:t>
            </a:r>
            <a:r>
              <a:rPr lang="en-US" sz="1400" dirty="0" err="1"/>
              <a:t>khoa</a:t>
            </a:r>
            <a:r>
              <a:rPr lang="en-US" sz="1400" dirty="0"/>
              <a:t> </a:t>
            </a:r>
            <a:r>
              <a:rPr lang="en-US" sz="1400" dirty="0" err="1"/>
              <a:t>Bệnh</a:t>
            </a:r>
            <a:r>
              <a:rPr lang="en-US" sz="1400" dirty="0"/>
              <a:t> </a:t>
            </a:r>
            <a:r>
              <a:rPr lang="en-US" sz="1400" dirty="0" err="1"/>
              <a:t>nghề</a:t>
            </a:r>
            <a:r>
              <a:rPr lang="en-US" sz="1400" dirty="0"/>
              <a:t> </a:t>
            </a:r>
            <a:r>
              <a:rPr lang="en-US" sz="1400" dirty="0" err="1"/>
              <a:t>nghiệp</a:t>
            </a:r>
            <a:endParaRPr lang="en-US" sz="1400" dirty="0"/>
          </a:p>
          <a:p>
            <a:r>
              <a:rPr lang="en-US" sz="1400" dirty="0"/>
              <a:t>SĐT: 0942355688</a:t>
            </a:r>
          </a:p>
          <a:p>
            <a:r>
              <a:rPr lang="en-US" sz="1400" dirty="0"/>
              <a:t>BS. </a:t>
            </a:r>
            <a:r>
              <a:rPr lang="en-US" sz="1400" dirty="0" err="1"/>
              <a:t>Nông</a:t>
            </a:r>
            <a:r>
              <a:rPr lang="en-US" sz="1400" dirty="0"/>
              <a:t> </a:t>
            </a:r>
            <a:r>
              <a:rPr lang="en-US" sz="1400" dirty="0" err="1"/>
              <a:t>Ngọc</a:t>
            </a:r>
            <a:r>
              <a:rPr lang="en-US" sz="1400" dirty="0"/>
              <a:t> Trang - </a:t>
            </a:r>
            <a:r>
              <a:rPr lang="en-US" sz="1400" dirty="0" err="1"/>
              <a:t>Thường</a:t>
            </a:r>
            <a:r>
              <a:rPr lang="en-US" sz="1400" dirty="0"/>
              <a:t> </a:t>
            </a:r>
            <a:r>
              <a:rPr lang="en-US" sz="1400" dirty="0" err="1"/>
              <a:t>trực</a:t>
            </a:r>
            <a:r>
              <a:rPr lang="en-US" sz="1400" dirty="0"/>
              <a:t> </a:t>
            </a:r>
            <a:r>
              <a:rPr lang="en-US" sz="1400" dirty="0" err="1"/>
              <a:t>Viện</a:t>
            </a:r>
            <a:r>
              <a:rPr lang="en-US" sz="1400" dirty="0"/>
              <a:t> SKNN&amp;MT </a:t>
            </a:r>
            <a:r>
              <a:rPr lang="en-US" sz="1400" dirty="0" err="1"/>
              <a:t>tại</a:t>
            </a:r>
            <a:r>
              <a:rPr lang="en-US" sz="1400" dirty="0"/>
              <a:t> </a:t>
            </a:r>
            <a:r>
              <a:rPr lang="en-US" sz="1400" dirty="0" err="1"/>
              <a:t>phía</a:t>
            </a:r>
            <a:r>
              <a:rPr lang="en-US" sz="1400" dirty="0"/>
              <a:t> Nam </a:t>
            </a:r>
          </a:p>
          <a:p>
            <a:r>
              <a:rPr lang="en-US" sz="1400" dirty="0"/>
              <a:t>SĐT: 0908888363</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32" y="230264"/>
            <a:ext cx="523716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771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00150" y="8"/>
            <a:ext cx="6515100" cy="761999"/>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b="1" dirty="0">
                <a:solidFill>
                  <a:srgbClr val="FF0000"/>
                </a:solidFill>
                <a:latin typeface="Times New Roman" pitchFamily="18" charset="0"/>
                <a:cs typeface="Times New Roman" pitchFamily="18" charset="0"/>
              </a:rPr>
              <a:t>II. </a:t>
            </a:r>
            <a:r>
              <a:rPr lang="vi-VN" b="1" dirty="0">
                <a:solidFill>
                  <a:srgbClr val="FF0000"/>
                </a:solidFill>
                <a:latin typeface="Arial" pitchFamily="34" charset="0"/>
                <a:cs typeface="Arial" pitchFamily="34" charset="0"/>
              </a:rPr>
              <a:t>CÁC BIỆN PHÁP </a:t>
            </a:r>
            <a:r>
              <a:rPr lang="en-US" b="1" dirty="0">
                <a:solidFill>
                  <a:srgbClr val="FF0000"/>
                </a:solidFill>
                <a:latin typeface="Arial" pitchFamily="34" charset="0"/>
                <a:cs typeface="Arial" pitchFamily="34" charset="0"/>
              </a:rPr>
              <a:t>PCD </a:t>
            </a:r>
            <a:r>
              <a:rPr lang="vi-VN" b="1" dirty="0">
                <a:solidFill>
                  <a:srgbClr val="FF0000"/>
                </a:solidFill>
                <a:latin typeface="Arial" pitchFamily="34" charset="0"/>
                <a:cs typeface="Arial" pitchFamily="34" charset="0"/>
              </a:rPr>
              <a:t>TẠI CSSXKD, KCN</a:t>
            </a:r>
            <a:endParaRPr lang="en-US"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1314452" y="1905000"/>
            <a:ext cx="6600825" cy="4568952"/>
          </a:xfrm>
        </p:spPr>
        <p:txBody>
          <a:bodyPr/>
          <a:lstStyle/>
          <a:p>
            <a:pPr marL="0" indent="0">
              <a:buNone/>
            </a:pPr>
            <a:endParaRPr lang="en-US" dirty="0">
              <a:solidFill>
                <a:srgbClr val="FF0000"/>
              </a:solidFill>
              <a:latin typeface="Arial" pitchFamily="34" charset="0"/>
              <a:cs typeface="Arial" pitchFamily="34" charset="0"/>
            </a:endParaRPr>
          </a:p>
          <a:p>
            <a:pPr marL="0" indent="0">
              <a:buNone/>
            </a:pP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6</a:t>
            </a:fld>
            <a:endParaRPr lang="en-US"/>
          </a:p>
        </p:txBody>
      </p:sp>
      <p:sp>
        <p:nvSpPr>
          <p:cNvPr id="8" name="Content Placeholder 2"/>
          <p:cNvSpPr txBox="1">
            <a:spLocks/>
          </p:cNvSpPr>
          <p:nvPr/>
        </p:nvSpPr>
        <p:spPr>
          <a:xfrm>
            <a:off x="304800" y="914400"/>
            <a:ext cx="8039100" cy="5715000"/>
          </a:xfrm>
          <a:prstGeom prst="rect">
            <a:avLst/>
          </a:prstGeom>
        </p:spPr>
        <p:txBody>
          <a:bodyPr vert="horz">
            <a:normAutofit fontScale="9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spcAft>
                <a:spcPts val="600"/>
              </a:spcAft>
              <a:buClr>
                <a:srgbClr val="FE8637"/>
              </a:buClr>
              <a:buFont typeface="Wingdings"/>
              <a:buNone/>
            </a:pPr>
            <a:r>
              <a:rPr lang="vi-VN" sz="2800" b="1" dirty="0">
                <a:solidFill>
                  <a:srgbClr val="FF0000"/>
                </a:solidFill>
                <a:latin typeface="Arial" panose="020B0604020202020204" pitchFamily="34" charset="0"/>
                <a:cs typeface="Arial" panose="020B0604020202020204" pitchFamily="34" charset="0"/>
              </a:rPr>
              <a:t>1. </a:t>
            </a:r>
            <a:r>
              <a:rPr lang="en-US" sz="2800" b="1" dirty="0">
                <a:solidFill>
                  <a:srgbClr val="FF0000"/>
                </a:solidFill>
                <a:latin typeface="Arial" panose="020B0604020202020204" pitchFamily="34" charset="0"/>
                <a:cs typeface="Arial" panose="020B0604020202020204" pitchFamily="34" charset="0"/>
              </a:rPr>
              <a:t>YÊU CẦU:</a:t>
            </a:r>
            <a:endParaRPr lang="en-US" sz="2800" dirty="0">
              <a:solidFill>
                <a:srgbClr val="FF0000"/>
              </a:solidFill>
              <a:latin typeface="Arial" panose="020B0604020202020204" pitchFamily="34" charset="0"/>
              <a:cs typeface="Arial" panose="020B0604020202020204" pitchFamily="34" charset="0"/>
            </a:endParaRPr>
          </a:p>
          <a:p>
            <a:pPr algn="just">
              <a:spcAft>
                <a:spcPts val="600"/>
              </a:spcAft>
              <a:buClr>
                <a:srgbClr val="FE8637"/>
              </a:buClr>
              <a:buFont typeface="Wingdings" pitchFamily="2" charset="2"/>
              <a:buChar char="q"/>
            </a:pPr>
            <a:r>
              <a:rPr lang="vi-VN" sz="3200" dirty="0">
                <a:solidFill>
                  <a:srgbClr val="0070C0"/>
                </a:solidFill>
                <a:latin typeface="Arial" panose="020B0604020202020204" pitchFamily="34" charset="0"/>
                <a:cs typeface="Arial" panose="020B0604020202020204" pitchFamily="34" charset="0"/>
              </a:rPr>
              <a:t>Triển khai đồng bộ, quyết liệt, hiệu quả các giải pháp phòng, chống dịch, trên tinh thần </a:t>
            </a:r>
            <a:r>
              <a:rPr lang="en-US" sz="3200" dirty="0">
                <a:solidFill>
                  <a:srgbClr val="0070C0"/>
                </a:solidFill>
                <a:latin typeface="Arial" panose="020B0604020202020204" pitchFamily="34" charset="0"/>
                <a:cs typeface="Arial" panose="020B0604020202020204" pitchFamily="34" charset="0"/>
              </a:rPr>
              <a:t>  </a:t>
            </a:r>
            <a:r>
              <a:rPr lang="vi-VN" sz="3200" b="1" i="1" dirty="0">
                <a:solidFill>
                  <a:srgbClr val="FF0000"/>
                </a:solidFill>
                <a:latin typeface="Arial" panose="020B0604020202020204" pitchFamily="34" charset="0"/>
                <a:cs typeface="Arial" panose="020B0604020202020204" pitchFamily="34" charset="0"/>
              </a:rPr>
              <a:t>“chống dịch như chống giặc”</a:t>
            </a:r>
            <a:r>
              <a:rPr lang="vi-VN" sz="3200" b="1" dirty="0">
                <a:solidFill>
                  <a:srgbClr val="0070C0"/>
                </a:solidFill>
                <a:latin typeface="Arial" panose="020B0604020202020204" pitchFamily="34" charset="0"/>
                <a:cs typeface="Arial" panose="020B0604020202020204" pitchFamily="34" charset="0"/>
              </a:rPr>
              <a:t> </a:t>
            </a:r>
            <a:endParaRPr lang="en-US" sz="3200" b="1" dirty="0">
              <a:solidFill>
                <a:srgbClr val="0070C0"/>
              </a:solidFill>
              <a:latin typeface="Arial" panose="020B0604020202020204" pitchFamily="34" charset="0"/>
              <a:cs typeface="Arial" panose="020B0604020202020204" pitchFamily="34" charset="0"/>
            </a:endParaRPr>
          </a:p>
          <a:p>
            <a:pPr algn="just">
              <a:spcAft>
                <a:spcPts val="600"/>
              </a:spcAft>
              <a:buClr>
                <a:srgbClr val="FE8637"/>
              </a:buClr>
              <a:buFont typeface="Wingdings" pitchFamily="2" charset="2"/>
              <a:buChar char="q"/>
            </a:pPr>
            <a:r>
              <a:rPr lang="en-US" sz="3200" dirty="0">
                <a:solidFill>
                  <a:srgbClr val="0070C0"/>
                </a:solidFill>
                <a:latin typeface="Arial" panose="020B0604020202020204" pitchFamily="34" charset="0"/>
                <a:cs typeface="Arial" panose="020B0604020202020204" pitchFamily="34" charset="0"/>
              </a:rPr>
              <a:t>C</a:t>
            </a:r>
            <a:r>
              <a:rPr lang="vi-VN" sz="3200" dirty="0">
                <a:solidFill>
                  <a:srgbClr val="0070C0"/>
                </a:solidFill>
                <a:latin typeface="Arial" panose="020B0604020202020204" pitchFamily="34" charset="0"/>
                <a:cs typeface="Arial" panose="020B0604020202020204" pitchFamily="34" charset="0"/>
              </a:rPr>
              <a:t>hiến lược chuyển từ phòng ngự sang chủ động tấn công, lấy phòng dịch là cơ bản, là chiến lược, là lâu dài, là quyết định; gắn chặt trách nhiệm của người đứng đầu trong công tác phòng, chống dịch.</a:t>
            </a:r>
            <a:endParaRPr lang="en-US" sz="3200" dirty="0">
              <a:solidFill>
                <a:srgbClr val="0070C0"/>
              </a:solidFill>
              <a:latin typeface="Arial" panose="020B0604020202020204" pitchFamily="34" charset="0"/>
              <a:cs typeface="Arial" panose="020B0604020202020204" pitchFamily="34" charset="0"/>
            </a:endParaRPr>
          </a:p>
          <a:p>
            <a:pPr algn="just">
              <a:spcAft>
                <a:spcPts val="600"/>
              </a:spcAft>
              <a:buClr>
                <a:srgbClr val="FE8637"/>
              </a:buClr>
              <a:buFont typeface="Wingdings" pitchFamily="2" charset="2"/>
              <a:buChar char="q"/>
            </a:pPr>
            <a:r>
              <a:rPr lang="en-US" sz="3200" dirty="0" err="1">
                <a:solidFill>
                  <a:srgbClr val="0070C0"/>
                </a:solidFill>
                <a:latin typeface="Arial" panose="020B0604020202020204" pitchFamily="34" charset="0"/>
                <a:cs typeface="Arial" panose="020B0604020202020204" pitchFamily="34" charset="0"/>
              </a:rPr>
              <a:t>Thực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hiện</a:t>
            </a:r>
            <a:r>
              <a:rPr lang="en-US" sz="3200" dirty="0">
                <a:solidFill>
                  <a:srgbClr val="0070C0"/>
                </a:solidFill>
                <a:latin typeface="Arial" panose="020B0604020202020204" pitchFamily="34" charset="0"/>
                <a:cs typeface="Arial" panose="020B0604020202020204" pitchFamily="34" charset="0"/>
              </a:rPr>
              <a:t> </a:t>
            </a:r>
            <a:r>
              <a:rPr lang="vi-VN" sz="3200" dirty="0">
                <a:solidFill>
                  <a:srgbClr val="0070C0"/>
                </a:solidFill>
                <a:latin typeface="Arial" panose="020B0604020202020204" pitchFamily="34" charset="0"/>
                <a:cs typeface="Arial" panose="020B0604020202020204" pitchFamily="34" charset="0"/>
              </a:rPr>
              <a:t>phương châm </a:t>
            </a:r>
            <a:r>
              <a:rPr lang="vi-VN" sz="3200" b="1" dirty="0">
                <a:solidFill>
                  <a:srgbClr val="FF0000"/>
                </a:solidFill>
                <a:latin typeface="Arial" panose="020B0604020202020204" pitchFamily="34" charset="0"/>
                <a:cs typeface="Arial" panose="020B0604020202020204" pitchFamily="34" charset="0"/>
              </a:rPr>
              <a:t>“</a:t>
            </a:r>
            <a:r>
              <a:rPr lang="en-US" sz="3200" b="1" dirty="0">
                <a:solidFill>
                  <a:srgbClr val="FF0000"/>
                </a:solidFill>
                <a:latin typeface="Arial" panose="020B0604020202020204" pitchFamily="34" charset="0"/>
                <a:cs typeface="Arial" panose="020B0604020202020204" pitchFamily="34" charset="0"/>
              </a:rPr>
              <a:t>BỐN</a:t>
            </a:r>
            <a:r>
              <a:rPr lang="vi-VN" sz="3200" b="1" dirty="0">
                <a:solidFill>
                  <a:srgbClr val="FF0000"/>
                </a:solidFill>
                <a:latin typeface="Arial" panose="020B0604020202020204" pitchFamily="34" charset="0"/>
                <a:cs typeface="Arial" panose="020B0604020202020204" pitchFamily="34" charset="0"/>
              </a:rPr>
              <a:t> TẠI CH</a:t>
            </a:r>
            <a:r>
              <a:rPr lang="en-US" sz="3200" b="1" dirty="0">
                <a:solidFill>
                  <a:srgbClr val="FF0000"/>
                </a:solidFill>
                <a:latin typeface="Arial" panose="020B0604020202020204" pitchFamily="34" charset="0"/>
                <a:cs typeface="Arial" panose="020B0604020202020204" pitchFamily="34" charset="0"/>
              </a:rPr>
              <a:t>Ỗ</a:t>
            </a:r>
            <a:r>
              <a:rPr lang="vi-VN" sz="3200" b="1" dirty="0">
                <a:solidFill>
                  <a:srgbClr val="FF0000"/>
                </a:solidFill>
                <a:latin typeface="Arial" panose="020B0604020202020204" pitchFamily="34" charset="0"/>
                <a:cs typeface="Arial" panose="020B0604020202020204" pitchFamily="34" charset="0"/>
              </a:rPr>
              <a:t>” </a:t>
            </a:r>
            <a:r>
              <a:rPr lang="vi-VN" sz="3200" dirty="0">
                <a:solidFill>
                  <a:srgbClr val="0070C0"/>
                </a:solidFill>
                <a:latin typeface="Arial" panose="020B0604020202020204" pitchFamily="34" charset="0"/>
                <a:cs typeface="Arial" panose="020B0604020202020204" pitchFamily="34" charset="0"/>
              </a:rPr>
              <a:t>Chủ động phương án </a:t>
            </a:r>
            <a:r>
              <a:rPr lang="vi-VN" sz="3200" b="1" dirty="0">
                <a:solidFill>
                  <a:srgbClr val="FF0000"/>
                </a:solidFill>
                <a:latin typeface="Arial" panose="020B0604020202020204" pitchFamily="34" charset="0"/>
                <a:cs typeface="Arial" panose="020B0604020202020204" pitchFamily="34" charset="0"/>
              </a:rPr>
              <a:t>hậu cần</a:t>
            </a:r>
            <a:r>
              <a:rPr lang="vi-VN" sz="3200" dirty="0">
                <a:solidFill>
                  <a:srgbClr val="0070C0"/>
                </a:solidFill>
                <a:latin typeface="Arial" panose="020B0604020202020204" pitchFamily="34" charset="0"/>
                <a:cs typeface="Arial" panose="020B0604020202020204" pitchFamily="34" charset="0"/>
              </a:rPr>
              <a:t>, đáp ứng yêu cầu </a:t>
            </a:r>
            <a:r>
              <a:rPr lang="vi-VN" sz="3200" b="1" dirty="0">
                <a:solidFill>
                  <a:srgbClr val="FF0000"/>
                </a:solidFill>
                <a:latin typeface="Arial" panose="020B0604020202020204" pitchFamily="34" charset="0"/>
                <a:cs typeface="Arial" panose="020B0604020202020204" pitchFamily="34" charset="0"/>
              </a:rPr>
              <a:t>cách ly</a:t>
            </a:r>
            <a:r>
              <a:rPr lang="vi-VN" sz="3200" dirty="0">
                <a:solidFill>
                  <a:srgbClr val="0070C0"/>
                </a:solidFill>
                <a:latin typeface="Arial" panose="020B0604020202020204" pitchFamily="34" charset="0"/>
                <a:cs typeface="Arial" panose="020B0604020202020204" pitchFamily="34" charset="0"/>
              </a:rPr>
              <a:t>, năng lực </a:t>
            </a:r>
            <a:r>
              <a:rPr lang="vi-VN" sz="3200" b="1" dirty="0">
                <a:solidFill>
                  <a:srgbClr val="FF0000"/>
                </a:solidFill>
                <a:latin typeface="Arial" panose="020B0604020202020204" pitchFamily="34" charset="0"/>
                <a:cs typeface="Arial" panose="020B0604020202020204" pitchFamily="34" charset="0"/>
              </a:rPr>
              <a:t>xét nghiệm</a:t>
            </a:r>
            <a:r>
              <a:rPr lang="vi-VN" sz="3200" dirty="0">
                <a:solidFill>
                  <a:srgbClr val="0070C0"/>
                </a:solidFill>
                <a:latin typeface="Arial" panose="020B0604020202020204" pitchFamily="34" charset="0"/>
                <a:cs typeface="Arial" panose="020B0604020202020204" pitchFamily="34" charset="0"/>
              </a:rPr>
              <a:t>, </a:t>
            </a:r>
            <a:r>
              <a:rPr lang="vi-VN" sz="3200" b="1" dirty="0">
                <a:solidFill>
                  <a:srgbClr val="FF0000"/>
                </a:solidFill>
                <a:latin typeface="Arial" panose="020B0604020202020204" pitchFamily="34" charset="0"/>
                <a:cs typeface="Arial" panose="020B0604020202020204" pitchFamily="34" charset="0"/>
              </a:rPr>
              <a:t>điều trị</a:t>
            </a:r>
            <a:r>
              <a:rPr lang="vi-VN" sz="3200" dirty="0">
                <a:solidFill>
                  <a:srgbClr val="0070C0"/>
                </a:solidFill>
                <a:latin typeface="Arial" panose="020B0604020202020204" pitchFamily="34" charset="0"/>
                <a:cs typeface="Arial" panose="020B0604020202020204" pitchFamily="34" charset="0"/>
              </a:rPr>
              <a:t> với để ứng phó kịp thời, khẩn trương, hiệu quả.</a:t>
            </a:r>
            <a:endParaRPr lang="en-US" sz="3200" dirty="0">
              <a:solidFill>
                <a:srgbClr val="0070C0"/>
              </a:solidFill>
              <a:latin typeface="Arial" panose="020B0604020202020204" pitchFamily="34" charset="0"/>
              <a:cs typeface="Arial" panose="020B0604020202020204" pitchFamily="34" charset="0"/>
            </a:endParaRPr>
          </a:p>
          <a:p>
            <a:pPr>
              <a:spcAft>
                <a:spcPts val="600"/>
              </a:spcAft>
              <a:buClr>
                <a:srgbClr val="FE8637"/>
              </a:buClr>
              <a:buFont typeface="Wingdings" pitchFamily="2" charset="2"/>
              <a:buChar char="q"/>
            </a:pPr>
            <a:endParaRPr lang="en-US" b="1" dirty="0">
              <a:solidFill>
                <a:srgbClr val="0070C0"/>
              </a:solidFill>
              <a:latin typeface="Arial" pitchFamily="34" charset="0"/>
              <a:cs typeface="Arial" pitchFamily="34" charset="0"/>
            </a:endParaRPr>
          </a:p>
          <a:p>
            <a:pPr marL="0" indent="0">
              <a:spcAft>
                <a:spcPts val="600"/>
              </a:spcAft>
              <a:buClr>
                <a:srgbClr val="FE8637"/>
              </a:buClr>
              <a:buFont typeface="Wingdings"/>
              <a:buNone/>
            </a:pPr>
            <a:endParaRPr lang="en-US" dirty="0">
              <a:solidFill>
                <a:prstClr val="black"/>
              </a:solidFill>
              <a:latin typeface="Arial" panose="020B0604020202020204" pitchFamily="34" charset="0"/>
              <a:cs typeface="Arial" panose="020B0604020202020204" pitchFamily="34" charset="0"/>
            </a:endParaRPr>
          </a:p>
        </p:txBody>
      </p:sp>
      <p:sp>
        <p:nvSpPr>
          <p:cNvPr id="7" name="Title 1"/>
          <p:cNvSpPr txBox="1">
            <a:spLocks/>
          </p:cNvSpPr>
          <p:nvPr/>
        </p:nvSpPr>
        <p:spPr>
          <a:xfrm>
            <a:off x="1153886" y="21779"/>
            <a:ext cx="6515100" cy="761999"/>
          </a:xfrm>
          <a:prstGeom prst="rect">
            <a:avLst/>
          </a:prstGeom>
        </p:spPr>
        <p:style>
          <a:lnRef idx="1">
            <a:schemeClr val="accent4"/>
          </a:lnRef>
          <a:fillRef idx="2">
            <a:schemeClr val="accent4"/>
          </a:fillRef>
          <a:effectRef idx="1">
            <a:schemeClr val="accent4"/>
          </a:effectRef>
          <a:fontRef idx="minor">
            <a:schemeClr val="dk1"/>
          </a:fontRef>
        </p:style>
        <p:txBody>
          <a:bodyPr vert="horz" anchor="b">
            <a:normAutofit/>
          </a:bodyPr>
          <a:lstStyle>
            <a:lvl1pPr algn="l" rtl="0" eaLnBrk="1" latinLnBrk="0" hangingPunct="1">
              <a:spcBef>
                <a:spcPct val="0"/>
              </a:spcBef>
              <a:buNone/>
              <a:defRPr kumimoji="0" sz="3000" b="0" kern="1200" cap="sm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dirty="0">
                <a:solidFill>
                  <a:srgbClr val="FF0000"/>
                </a:solidFill>
                <a:latin typeface="Times New Roman" pitchFamily="18" charset="0"/>
                <a:cs typeface="Times New Roman" pitchFamily="18" charset="0"/>
              </a:rPr>
              <a:t> </a:t>
            </a:r>
            <a:r>
              <a:rPr lang="vi-VN" b="1" dirty="0">
                <a:solidFill>
                  <a:srgbClr val="FF0000"/>
                </a:solidFill>
                <a:latin typeface="Arial" pitchFamily="34" charset="0"/>
                <a:cs typeface="Arial" pitchFamily="34" charset="0"/>
              </a:rPr>
              <a:t>I. MỤC ĐÍCH, YÊU CẦU</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307862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81000" y="152401"/>
            <a:ext cx="8153400" cy="838199"/>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3200" b="1" dirty="0">
                <a:solidFill>
                  <a:srgbClr val="FF0000"/>
                </a:solidFill>
                <a:latin typeface="Arial" panose="020B0604020202020204" pitchFamily="34" charset="0"/>
                <a:cs typeface="Arial" panose="020B0604020202020204" pitchFamily="34" charset="0"/>
              </a:rPr>
              <a:t>II. </a:t>
            </a:r>
            <a:r>
              <a:rPr lang="vi-VN" sz="3200" b="1" dirty="0">
                <a:solidFill>
                  <a:srgbClr val="FF0000"/>
                </a:solidFill>
                <a:latin typeface="Arial" pitchFamily="34" charset="0"/>
                <a:cs typeface="Arial" pitchFamily="34" charset="0"/>
              </a:rPr>
              <a:t>CÁC BIỆN PHÁP </a:t>
            </a:r>
            <a:r>
              <a:rPr lang="en-US" sz="3200" b="1" dirty="0">
                <a:solidFill>
                  <a:srgbClr val="FF0000"/>
                </a:solidFill>
                <a:latin typeface="Arial" pitchFamily="34" charset="0"/>
                <a:cs typeface="Arial" pitchFamily="34" charset="0"/>
              </a:rPr>
              <a:t>PCD </a:t>
            </a:r>
            <a:r>
              <a:rPr lang="vi-VN" sz="3200" b="1" dirty="0">
                <a:solidFill>
                  <a:srgbClr val="FF0000"/>
                </a:solidFill>
                <a:latin typeface="Arial" pitchFamily="34" charset="0"/>
                <a:cs typeface="Arial" pitchFamily="34" charset="0"/>
              </a:rPr>
              <a:t>TẠI CSSXKD, KCN</a:t>
            </a:r>
            <a:endParaRPr lang="en-US" sz="3200"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1314452" y="1905000"/>
            <a:ext cx="6600825" cy="4568952"/>
          </a:xfrm>
        </p:spPr>
        <p:txBody>
          <a:bodyPr/>
          <a:lstStyle/>
          <a:p>
            <a:pPr marL="0" indent="0">
              <a:buNone/>
            </a:pPr>
            <a:endParaRPr lang="en-US" dirty="0">
              <a:solidFill>
                <a:srgbClr val="FF0000"/>
              </a:solidFill>
              <a:latin typeface="Arial" pitchFamily="34" charset="0"/>
              <a:cs typeface="Arial" pitchFamily="34" charset="0"/>
            </a:endParaRPr>
          </a:p>
          <a:p>
            <a:pPr marL="0" indent="0">
              <a:buNone/>
            </a:pP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7</a:t>
            </a:fld>
            <a:endParaRPr lang="en-US"/>
          </a:p>
        </p:txBody>
      </p:sp>
      <p:sp>
        <p:nvSpPr>
          <p:cNvPr id="8" name="Content Placeholder 2"/>
          <p:cNvSpPr txBox="1">
            <a:spLocks/>
          </p:cNvSpPr>
          <p:nvPr/>
        </p:nvSpPr>
        <p:spPr>
          <a:xfrm>
            <a:off x="381000" y="1143000"/>
            <a:ext cx="8305800" cy="533095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lgn="ctr">
              <a:spcAft>
                <a:spcPts val="600"/>
              </a:spcAft>
              <a:buClr>
                <a:srgbClr val="FE8637"/>
              </a:buClr>
              <a:buSzPct val="90000"/>
              <a:buFont typeface="Wingdings"/>
              <a:buNone/>
            </a:pPr>
            <a:r>
              <a:rPr lang="en-US" sz="3200" b="1" dirty="0">
                <a:solidFill>
                  <a:srgbClr val="FF0000"/>
                </a:solidFill>
                <a:latin typeface="Arial" pitchFamily="34" charset="0"/>
                <a:cs typeface="Arial" pitchFamily="34" charset="0"/>
              </a:rPr>
              <a:t>NỘI DUNG CHÍNH</a:t>
            </a:r>
          </a:p>
          <a:p>
            <a:pPr marL="0" indent="0" algn="ctr">
              <a:spcAft>
                <a:spcPts val="600"/>
              </a:spcAft>
              <a:buClr>
                <a:srgbClr val="FE8637"/>
              </a:buClr>
              <a:buSzPct val="90000"/>
              <a:buFont typeface="Wingdings"/>
              <a:buNone/>
            </a:pPr>
            <a:endParaRPr lang="en-US" sz="2000" b="1" dirty="0">
              <a:solidFill>
                <a:srgbClr val="0070C0"/>
              </a:solidFill>
              <a:latin typeface="Arial" pitchFamily="34" charset="0"/>
              <a:cs typeface="Arial" pitchFamily="34" charset="0"/>
            </a:endParaRPr>
          </a:p>
          <a:p>
            <a:pPr marL="514350" indent="-514350">
              <a:spcAft>
                <a:spcPts val="600"/>
              </a:spcAft>
              <a:buClr>
                <a:srgbClr val="FE8637"/>
              </a:buClr>
              <a:buSzPct val="90000"/>
              <a:buFont typeface="+mj-lt"/>
              <a:buAutoNum type="arabicPeriod"/>
            </a:pPr>
            <a:r>
              <a:rPr lang="vi-VN" sz="3200" b="1" dirty="0">
                <a:solidFill>
                  <a:srgbClr val="0070C0"/>
                </a:solidFill>
                <a:latin typeface="Arial" pitchFamily="34" charset="0"/>
                <a:cs typeface="Arial" pitchFamily="34" charset="0"/>
              </a:rPr>
              <a:t>Đối với </a:t>
            </a:r>
            <a:r>
              <a:rPr lang="en-US" sz="3200" b="1" dirty="0" err="1">
                <a:solidFill>
                  <a:srgbClr val="0070C0"/>
                </a:solidFill>
                <a:latin typeface="Arial" pitchFamily="34" charset="0"/>
                <a:cs typeface="Arial" pitchFamily="34" charset="0"/>
              </a:rPr>
              <a:t>cơ</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sở</a:t>
            </a:r>
            <a:r>
              <a:rPr lang="en-US" sz="3200" b="1" dirty="0">
                <a:solidFill>
                  <a:srgbClr val="0070C0"/>
                </a:solidFill>
                <a:latin typeface="Arial" pitchFamily="34" charset="0"/>
                <a:cs typeface="Arial" pitchFamily="34" charset="0"/>
              </a:rPr>
              <a:t> </a:t>
            </a:r>
            <a:r>
              <a:rPr lang="vi-VN" sz="3200" b="1" dirty="0">
                <a:solidFill>
                  <a:srgbClr val="0070C0"/>
                </a:solidFill>
                <a:latin typeface="Arial" pitchFamily="34" charset="0"/>
                <a:cs typeface="Arial" pitchFamily="34" charset="0"/>
              </a:rPr>
              <a:t>SXKD, </a:t>
            </a:r>
            <a:r>
              <a:rPr lang="en-US" sz="3200" b="1" dirty="0" err="1">
                <a:solidFill>
                  <a:srgbClr val="0070C0"/>
                </a:solidFill>
                <a:latin typeface="Arial" pitchFamily="34" charset="0"/>
                <a:cs typeface="Arial" pitchFamily="34" charset="0"/>
              </a:rPr>
              <a:t>Khu</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công</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nghiệp</a:t>
            </a:r>
            <a:endParaRPr lang="en-US" sz="3200" b="1" dirty="0">
              <a:solidFill>
                <a:srgbClr val="0070C0"/>
              </a:solidFill>
              <a:latin typeface="Arial" pitchFamily="34" charset="0"/>
              <a:cs typeface="Arial" pitchFamily="34" charset="0"/>
            </a:endParaRPr>
          </a:p>
          <a:p>
            <a:pPr marL="514350" indent="-514350">
              <a:spcAft>
                <a:spcPts val="600"/>
              </a:spcAft>
              <a:buClr>
                <a:srgbClr val="FE8637"/>
              </a:buClr>
              <a:buSzPct val="90000"/>
              <a:buFont typeface="+mj-lt"/>
              <a:buAutoNum type="arabicPeriod"/>
            </a:pPr>
            <a:r>
              <a:rPr lang="en-US" sz="3200" b="1" dirty="0" err="1">
                <a:solidFill>
                  <a:srgbClr val="0070C0"/>
                </a:solidFill>
                <a:latin typeface="Arial" pitchFamily="34" charset="0"/>
                <a:cs typeface="Arial" pitchFamily="34" charset="0"/>
              </a:rPr>
              <a:t>Đối</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với</a:t>
            </a:r>
            <a:r>
              <a:rPr lang="en-US" sz="3200" b="1" dirty="0">
                <a:solidFill>
                  <a:srgbClr val="0070C0"/>
                </a:solidFill>
                <a:latin typeface="Arial" pitchFamily="34" charset="0"/>
                <a:cs typeface="Arial" pitchFamily="34" charset="0"/>
              </a:rPr>
              <a:t> </a:t>
            </a:r>
            <a:r>
              <a:rPr lang="vi-VN" sz="3200" b="1" dirty="0">
                <a:solidFill>
                  <a:srgbClr val="0070C0"/>
                </a:solidFill>
                <a:latin typeface="Arial" pitchFamily="34" charset="0"/>
                <a:cs typeface="Arial" pitchFamily="34" charset="0"/>
              </a:rPr>
              <a:t>nhà trọ, khu nhà trọ, khu </a:t>
            </a:r>
            <a:r>
              <a:rPr lang="en-US" sz="3200" b="1" dirty="0" err="1">
                <a:solidFill>
                  <a:srgbClr val="0070C0"/>
                </a:solidFill>
                <a:latin typeface="Arial" pitchFamily="34" charset="0"/>
                <a:cs typeface="Arial" pitchFamily="34" charset="0"/>
              </a:rPr>
              <a:t>ký</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túc</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xá</a:t>
            </a:r>
            <a:r>
              <a:rPr lang="en-US" sz="3200" b="1" dirty="0">
                <a:solidFill>
                  <a:srgbClr val="0070C0"/>
                </a:solidFill>
                <a:latin typeface="Arial" pitchFamily="34" charset="0"/>
                <a:cs typeface="Arial" pitchFamily="34" charset="0"/>
              </a:rPr>
              <a:t> </a:t>
            </a:r>
            <a:r>
              <a:rPr lang="vi-VN" sz="3200" b="1" dirty="0">
                <a:solidFill>
                  <a:srgbClr val="0070C0"/>
                </a:solidFill>
                <a:latin typeface="Arial" pitchFamily="34" charset="0"/>
                <a:cs typeface="Arial" pitchFamily="34" charset="0"/>
              </a:rPr>
              <a:t>của </a:t>
            </a:r>
            <a:r>
              <a:rPr lang="en-US" sz="3200" b="1" dirty="0" err="1">
                <a:solidFill>
                  <a:srgbClr val="0070C0"/>
                </a:solidFill>
                <a:latin typeface="Arial" pitchFamily="34" charset="0"/>
                <a:cs typeface="Arial" pitchFamily="34" charset="0"/>
              </a:rPr>
              <a:t>người</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lao</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động</a:t>
            </a:r>
            <a:r>
              <a:rPr lang="vi-VN" sz="3200" b="1" dirty="0">
                <a:solidFill>
                  <a:srgbClr val="0070C0"/>
                </a:solidFill>
                <a:latin typeface="Arial" pitchFamily="34" charset="0"/>
                <a:cs typeface="Arial" pitchFamily="34" charset="0"/>
              </a:rPr>
              <a:t> </a:t>
            </a:r>
            <a:endParaRPr lang="en-US" sz="3200" b="1" dirty="0">
              <a:solidFill>
                <a:srgbClr val="0070C0"/>
              </a:solidFill>
              <a:latin typeface="Arial" pitchFamily="34" charset="0"/>
              <a:cs typeface="Arial" pitchFamily="34" charset="0"/>
            </a:endParaRPr>
          </a:p>
          <a:p>
            <a:pPr marL="514350" indent="-514350">
              <a:spcAft>
                <a:spcPts val="600"/>
              </a:spcAft>
              <a:buClr>
                <a:srgbClr val="FE8637"/>
              </a:buClr>
              <a:buSzPct val="90000"/>
              <a:buFont typeface="+mj-lt"/>
              <a:buAutoNum type="arabicPeriod"/>
            </a:pPr>
            <a:r>
              <a:rPr lang="vi-VN" sz="3200" b="1" dirty="0">
                <a:solidFill>
                  <a:srgbClr val="0070C0"/>
                </a:solidFill>
                <a:latin typeface="Arial" pitchFamily="34" charset="0"/>
                <a:cs typeface="Arial" pitchFamily="34" charset="0"/>
              </a:rPr>
              <a:t>Đối với các cơ sở cung cấp dịch vụ cho CSSXKD, </a:t>
            </a:r>
            <a:r>
              <a:rPr lang="en-US" sz="3200" b="1" dirty="0" err="1">
                <a:solidFill>
                  <a:srgbClr val="0070C0"/>
                </a:solidFill>
                <a:latin typeface="Arial" pitchFamily="34" charset="0"/>
                <a:cs typeface="Arial" pitchFamily="34" charset="0"/>
              </a:rPr>
              <a:t>Khu</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công</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nghiệp</a:t>
            </a:r>
            <a:endParaRPr lang="en-US" sz="3200" b="1" dirty="0">
              <a:solidFill>
                <a:srgbClr val="0070C0"/>
              </a:solidFill>
              <a:latin typeface="Arial" pitchFamily="34" charset="0"/>
              <a:cs typeface="Arial" pitchFamily="34" charset="0"/>
            </a:endParaRPr>
          </a:p>
          <a:p>
            <a:pPr marL="514350" indent="-514350">
              <a:spcAft>
                <a:spcPts val="600"/>
              </a:spcAft>
              <a:buClr>
                <a:srgbClr val="FE8637"/>
              </a:buClr>
              <a:buSzPct val="90000"/>
              <a:buFont typeface="+mj-lt"/>
              <a:buAutoNum type="arabicPeriod"/>
            </a:pPr>
            <a:r>
              <a:rPr lang="en-US" sz="3200" b="1" dirty="0" err="1">
                <a:solidFill>
                  <a:srgbClr val="0070C0"/>
                </a:solidFill>
                <a:latin typeface="Arial" pitchFamily="34" charset="0"/>
                <a:cs typeface="Arial" pitchFamily="34" charset="0"/>
              </a:rPr>
              <a:t>Truyền</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thông</a:t>
            </a:r>
            <a:endParaRPr lang="en-US" sz="3200" b="1" dirty="0">
              <a:solidFill>
                <a:srgbClr val="0070C0"/>
              </a:solidFill>
              <a:latin typeface="Arial" pitchFamily="34" charset="0"/>
              <a:cs typeface="Arial" pitchFamily="34" charset="0"/>
            </a:endParaRPr>
          </a:p>
          <a:p>
            <a:pPr marL="514350" indent="-514350">
              <a:spcAft>
                <a:spcPts val="600"/>
              </a:spcAft>
              <a:buClr>
                <a:srgbClr val="FE8637"/>
              </a:buClr>
              <a:buSzPct val="90000"/>
              <a:buFont typeface="+mj-lt"/>
              <a:buAutoNum type="arabicPeriod"/>
            </a:pPr>
            <a:r>
              <a:rPr lang="en-US" sz="3200" b="1" dirty="0" err="1">
                <a:solidFill>
                  <a:srgbClr val="0070C0"/>
                </a:solidFill>
                <a:latin typeface="Arial" pitchFamily="34" charset="0"/>
                <a:cs typeface="Arial" pitchFamily="34" charset="0"/>
              </a:rPr>
              <a:t>Kiểm</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tra</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giám</a:t>
            </a:r>
            <a:r>
              <a:rPr lang="en-US" sz="3200" b="1" dirty="0">
                <a:solidFill>
                  <a:srgbClr val="0070C0"/>
                </a:solidFill>
                <a:latin typeface="Arial" pitchFamily="34" charset="0"/>
                <a:cs typeface="Arial" pitchFamily="34" charset="0"/>
              </a:rPr>
              <a:t> </a:t>
            </a:r>
            <a:r>
              <a:rPr lang="en-US" sz="3200" b="1" dirty="0" err="1">
                <a:solidFill>
                  <a:srgbClr val="0070C0"/>
                </a:solidFill>
                <a:latin typeface="Arial" pitchFamily="34" charset="0"/>
                <a:cs typeface="Arial" pitchFamily="34" charset="0"/>
              </a:rPr>
              <a:t>sát</a:t>
            </a:r>
            <a:endParaRPr lang="en-US" sz="3200" b="1" dirty="0">
              <a:solidFill>
                <a:srgbClr val="0070C0"/>
              </a:solidFill>
              <a:latin typeface="Arial" pitchFamily="34" charset="0"/>
              <a:cs typeface="Arial" pitchFamily="34" charset="0"/>
            </a:endParaRPr>
          </a:p>
          <a:p>
            <a:pPr marL="0" indent="0">
              <a:spcAft>
                <a:spcPts val="600"/>
              </a:spcAft>
              <a:buClr>
                <a:srgbClr val="FE8637"/>
              </a:buClr>
              <a:buFont typeface="Wingdings"/>
              <a:buNone/>
            </a:pPr>
            <a:endParaRPr lang="en-US" dirty="0">
              <a:solidFill>
                <a:srgbClr val="FF0000"/>
              </a:solidFill>
              <a:latin typeface="Arial" pitchFamily="34" charset="0"/>
              <a:cs typeface="Arial" pitchFamily="34" charset="0"/>
            </a:endParaRPr>
          </a:p>
          <a:p>
            <a:pPr marL="0" indent="0">
              <a:spcAft>
                <a:spcPts val="600"/>
              </a:spcAft>
              <a:buClr>
                <a:srgbClr val="FE8637"/>
              </a:buClr>
              <a:buFont typeface="Wingdings"/>
              <a:buNone/>
            </a:pPr>
            <a:endParaRPr lang="en-US" dirty="0">
              <a:solidFill>
                <a:prstClr val="black"/>
              </a:solidFill>
            </a:endParaRPr>
          </a:p>
        </p:txBody>
      </p:sp>
    </p:spTree>
    <p:extLst>
      <p:ext uri="{BB962C8B-B14F-4D97-AF65-F5344CB8AC3E}">
        <p14:creationId xmlns:p14="http://schemas.microsoft.com/office/powerpoint/2010/main" val="1720839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7924800" cy="761999"/>
          </a:xfrm>
        </p:spPr>
        <p:style>
          <a:lnRef idx="1">
            <a:schemeClr val="accent4"/>
          </a:lnRef>
          <a:fillRef idx="2">
            <a:schemeClr val="accent4"/>
          </a:fillRef>
          <a:effectRef idx="1">
            <a:schemeClr val="accent4"/>
          </a:effectRef>
          <a:fontRef idx="minor">
            <a:schemeClr val="dk1"/>
          </a:fontRef>
        </p:style>
        <p:txBody>
          <a:bodyPr>
            <a:normAutofit/>
          </a:bodyPr>
          <a:lstStyle/>
          <a:p>
            <a:pPr marL="0" indent="0"/>
            <a:r>
              <a:rPr lang="en-US" sz="3200" b="1" dirty="0">
                <a:solidFill>
                  <a:srgbClr val="FF0000"/>
                </a:solidFill>
                <a:latin typeface="Arial" pitchFamily="34" charset="0"/>
                <a:cs typeface="Arial" pitchFamily="34" charset="0"/>
              </a:rPr>
              <a:t>1. </a:t>
            </a:r>
            <a:r>
              <a:rPr lang="vi-VN" sz="3200" b="1" dirty="0">
                <a:solidFill>
                  <a:srgbClr val="FF0000"/>
                </a:solidFill>
                <a:latin typeface="Arial" pitchFamily="34" charset="0"/>
                <a:cs typeface="Arial" pitchFamily="34" charset="0"/>
              </a:rPr>
              <a:t>Đối với </a:t>
            </a:r>
            <a:r>
              <a:rPr lang="vi-VN" sz="3200" b="1" dirty="0" smtClean="0">
                <a:solidFill>
                  <a:srgbClr val="FF0000"/>
                </a:solidFill>
                <a:latin typeface="Arial" pitchFamily="34" charset="0"/>
                <a:cs typeface="Arial" pitchFamily="34" charset="0"/>
              </a:rPr>
              <a:t>C</a:t>
            </a:r>
            <a:r>
              <a:rPr lang="en-US" sz="3200" b="1" dirty="0" smtClean="0">
                <a:solidFill>
                  <a:srgbClr val="FF0000"/>
                </a:solidFill>
                <a:latin typeface="Arial" pitchFamily="34" charset="0"/>
                <a:cs typeface="Arial" pitchFamily="34" charset="0"/>
              </a:rPr>
              <a:t>ơ </a:t>
            </a:r>
            <a:r>
              <a:rPr lang="en-US" sz="3200" b="1" dirty="0" err="1" smtClean="0">
                <a:solidFill>
                  <a:srgbClr val="FF0000"/>
                </a:solidFill>
                <a:latin typeface="Arial" pitchFamily="34" charset="0"/>
                <a:cs typeface="Arial" pitchFamily="34" charset="0"/>
              </a:rPr>
              <a:t>sở</a:t>
            </a:r>
            <a:r>
              <a:rPr lang="en-US" sz="3200" b="1" dirty="0" smtClean="0">
                <a:solidFill>
                  <a:srgbClr val="FF0000"/>
                </a:solidFill>
                <a:latin typeface="Arial" pitchFamily="34" charset="0"/>
                <a:cs typeface="Arial" pitchFamily="34" charset="0"/>
              </a:rPr>
              <a:t> </a:t>
            </a:r>
            <a:r>
              <a:rPr lang="vi-VN" sz="3200" b="1" dirty="0" smtClean="0">
                <a:solidFill>
                  <a:srgbClr val="FF0000"/>
                </a:solidFill>
                <a:latin typeface="Arial" pitchFamily="34" charset="0"/>
                <a:cs typeface="Arial" pitchFamily="34" charset="0"/>
              </a:rPr>
              <a:t>SXKD</a:t>
            </a:r>
            <a:r>
              <a:rPr lang="vi-VN" sz="3200" b="1" dirty="0">
                <a:solidFill>
                  <a:srgbClr val="FF0000"/>
                </a:solidFill>
                <a:latin typeface="Arial" pitchFamily="34" charset="0"/>
                <a:cs typeface="Arial" pitchFamily="34" charset="0"/>
              </a:rPr>
              <a:t>, KCN</a:t>
            </a:r>
            <a:endParaRPr lang="en-US" sz="3200" b="1" dirty="0">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457200" y="1219200"/>
            <a:ext cx="7886700" cy="5410200"/>
          </a:xfrm>
        </p:spPr>
        <p:txBody>
          <a:bodyPr>
            <a:normAutofit fontScale="92500" lnSpcReduction="10000"/>
          </a:bodyPr>
          <a:lstStyle/>
          <a:p>
            <a:pPr algn="just">
              <a:buFont typeface="Wingdings" pitchFamily="2" charset="2"/>
              <a:buChar char="§"/>
            </a:pPr>
            <a:r>
              <a:rPr lang="vi-VN" sz="3000" b="1" i="1" dirty="0" smtClean="0">
                <a:solidFill>
                  <a:srgbClr val="FF0000"/>
                </a:solidFill>
                <a:latin typeface="Arial" pitchFamily="34" charset="0"/>
                <a:cs typeface="Arial" pitchFamily="34" charset="0"/>
              </a:rPr>
              <a:t>Thành </a:t>
            </a:r>
            <a:r>
              <a:rPr lang="vi-VN" sz="3000" b="1" i="1" dirty="0">
                <a:solidFill>
                  <a:srgbClr val="FF0000"/>
                </a:solidFill>
                <a:latin typeface="Arial" pitchFamily="34" charset="0"/>
                <a:cs typeface="Arial" pitchFamily="34" charset="0"/>
              </a:rPr>
              <a:t>lập </a:t>
            </a:r>
            <a:r>
              <a:rPr lang="en-US" sz="3000" b="1" i="1" dirty="0">
                <a:solidFill>
                  <a:srgbClr val="FF0000"/>
                </a:solidFill>
                <a:latin typeface="Arial" pitchFamily="34" charset="0"/>
                <a:cs typeface="Arial" pitchFamily="34" charset="0"/>
              </a:rPr>
              <a:t>BCĐ</a:t>
            </a:r>
            <a:r>
              <a:rPr lang="vi-VN" sz="3000" b="1" i="1" dirty="0">
                <a:solidFill>
                  <a:srgbClr val="FF0000"/>
                </a:solidFill>
                <a:latin typeface="Arial" pitchFamily="34" charset="0"/>
                <a:cs typeface="Arial" pitchFamily="34" charset="0"/>
              </a:rPr>
              <a:t> </a:t>
            </a:r>
            <a:r>
              <a:rPr lang="en-US" sz="3000" b="1" i="1" dirty="0">
                <a:solidFill>
                  <a:srgbClr val="0070C0"/>
                </a:solidFill>
                <a:latin typeface="Arial" pitchFamily="34" charset="0"/>
                <a:cs typeface="Arial" pitchFamily="34" charset="0"/>
              </a:rPr>
              <a:t>PCD </a:t>
            </a:r>
            <a:r>
              <a:rPr lang="vi-VN" sz="3000" b="1" i="1" dirty="0">
                <a:solidFill>
                  <a:srgbClr val="0070C0"/>
                </a:solidFill>
                <a:latin typeface="Arial" pitchFamily="34" charset="0"/>
                <a:cs typeface="Arial" pitchFamily="34" charset="0"/>
              </a:rPr>
              <a:t>COVID-19 tại </a:t>
            </a:r>
            <a:r>
              <a:rPr lang="en-US" sz="3000" b="1" i="1" dirty="0" err="1">
                <a:solidFill>
                  <a:srgbClr val="0070C0"/>
                </a:solidFill>
                <a:latin typeface="Arial" pitchFamily="34" charset="0"/>
                <a:cs typeface="Arial" pitchFamily="34" charset="0"/>
              </a:rPr>
              <a:t>đơn</a:t>
            </a:r>
            <a:r>
              <a:rPr lang="en-US" sz="3000" b="1" i="1" dirty="0">
                <a:solidFill>
                  <a:srgbClr val="0070C0"/>
                </a:solidFill>
                <a:latin typeface="Arial" pitchFamily="34" charset="0"/>
                <a:cs typeface="Arial" pitchFamily="34" charset="0"/>
              </a:rPr>
              <a:t> </a:t>
            </a:r>
            <a:r>
              <a:rPr lang="en-US" sz="3000" b="1" i="1" dirty="0" err="1">
                <a:solidFill>
                  <a:srgbClr val="0070C0"/>
                </a:solidFill>
                <a:latin typeface="Arial" pitchFamily="34" charset="0"/>
                <a:cs typeface="Arial" pitchFamily="34" charset="0"/>
              </a:rPr>
              <a:t>vị</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en-US" sz="3000" b="1" i="1" dirty="0">
                <a:solidFill>
                  <a:srgbClr val="FF0000"/>
                </a:solidFill>
                <a:latin typeface="Arial" pitchFamily="34" charset="0"/>
                <a:cs typeface="Arial" pitchFamily="34" charset="0"/>
              </a:rPr>
              <a:t>T</a:t>
            </a:r>
            <a:r>
              <a:rPr lang="vi-VN" sz="3000" b="1" i="1" dirty="0">
                <a:solidFill>
                  <a:srgbClr val="FF0000"/>
                </a:solidFill>
                <a:latin typeface="Arial" pitchFamily="34" charset="0"/>
                <a:cs typeface="Arial" pitchFamily="34" charset="0"/>
              </a:rPr>
              <a:t>ổ An toàn COVID-19</a:t>
            </a:r>
            <a:r>
              <a:rPr lang="vi-VN" sz="3000" b="1" i="1" dirty="0">
                <a:solidFill>
                  <a:srgbClr val="0070C0"/>
                </a:solidFill>
                <a:latin typeface="Arial" pitchFamily="34" charset="0"/>
                <a:cs typeface="Arial" pitchFamily="34" charset="0"/>
              </a:rPr>
              <a:t> tại KCN, CSSXKD (</a:t>
            </a:r>
            <a:r>
              <a:rPr lang="en-US" sz="3000" b="1" i="1" dirty="0">
                <a:solidFill>
                  <a:srgbClr val="0070C0"/>
                </a:solidFill>
                <a:latin typeface="Arial" pitchFamily="34" charset="0"/>
                <a:cs typeface="Arial" pitchFamily="34" charset="0"/>
              </a:rPr>
              <a:t>PL</a:t>
            </a:r>
            <a:r>
              <a:rPr lang="vi-VN" sz="3000" b="1" i="1" dirty="0">
                <a:solidFill>
                  <a:srgbClr val="0070C0"/>
                </a:solidFill>
                <a:latin typeface="Arial" pitchFamily="34" charset="0"/>
                <a:cs typeface="Arial" pitchFamily="34" charset="0"/>
              </a:rPr>
              <a:t>1)</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vi-VN" sz="3000" b="1" i="1" dirty="0">
                <a:solidFill>
                  <a:srgbClr val="FF0000"/>
                </a:solidFill>
                <a:latin typeface="Arial" pitchFamily="34" charset="0"/>
                <a:cs typeface="Arial" pitchFamily="34" charset="0"/>
              </a:rPr>
              <a:t>Xây dựng phương án </a:t>
            </a:r>
            <a:r>
              <a:rPr lang="en-US" sz="3000" b="1" i="1" dirty="0">
                <a:solidFill>
                  <a:srgbClr val="0070C0"/>
                </a:solidFill>
                <a:latin typeface="Arial" pitchFamily="34" charset="0"/>
                <a:cs typeface="Arial" pitchFamily="34" charset="0"/>
              </a:rPr>
              <a:t>PCD </a:t>
            </a:r>
            <a:r>
              <a:rPr lang="vi-VN" sz="3000" b="1" i="1" dirty="0">
                <a:solidFill>
                  <a:srgbClr val="0070C0"/>
                </a:solidFill>
                <a:latin typeface="Arial" pitchFamily="34" charset="0"/>
                <a:cs typeface="Arial" pitchFamily="34" charset="0"/>
              </a:rPr>
              <a:t>khi có </a:t>
            </a:r>
            <a:r>
              <a:rPr lang="en-US" sz="3000" b="1" i="1" dirty="0">
                <a:solidFill>
                  <a:srgbClr val="0070C0"/>
                </a:solidFill>
                <a:latin typeface="Arial" pitchFamily="34" charset="0"/>
                <a:cs typeface="Arial" pitchFamily="34" charset="0"/>
              </a:rPr>
              <a:t>T/h </a:t>
            </a:r>
            <a:r>
              <a:rPr lang="vi-VN" sz="3000" b="1" i="1" dirty="0">
                <a:solidFill>
                  <a:srgbClr val="0070C0"/>
                </a:solidFill>
                <a:latin typeface="Arial" pitchFamily="34" charset="0"/>
                <a:cs typeface="Arial" pitchFamily="34" charset="0"/>
              </a:rPr>
              <a:t>mắc COVID-19 tại nơi làm việc; </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en-US" sz="3000" b="1" i="1" dirty="0">
                <a:solidFill>
                  <a:srgbClr val="0070C0"/>
                </a:solidFill>
                <a:latin typeface="Arial" pitchFamily="34" charset="0"/>
                <a:cs typeface="Arial" pitchFamily="34" charset="0"/>
              </a:rPr>
              <a:t>Đ</a:t>
            </a:r>
            <a:r>
              <a:rPr lang="vi-VN" sz="3000" b="1" i="1" dirty="0">
                <a:solidFill>
                  <a:srgbClr val="0070C0"/>
                </a:solidFill>
                <a:latin typeface="Arial" pitchFamily="34" charset="0"/>
                <a:cs typeface="Arial" pitchFamily="34" charset="0"/>
              </a:rPr>
              <a:t>ịnh kỳ </a:t>
            </a:r>
            <a:r>
              <a:rPr lang="vi-VN" sz="3000" b="1" i="1" dirty="0">
                <a:solidFill>
                  <a:srgbClr val="FF0000"/>
                </a:solidFill>
                <a:latin typeface="Arial" pitchFamily="34" charset="0"/>
                <a:cs typeface="Arial" pitchFamily="34" charset="0"/>
              </a:rPr>
              <a:t>tổ chức diễn tập </a:t>
            </a:r>
            <a:r>
              <a:rPr lang="vi-VN" sz="3000" b="1" i="1" dirty="0">
                <a:solidFill>
                  <a:srgbClr val="0070C0"/>
                </a:solidFill>
                <a:latin typeface="Arial" pitchFamily="34" charset="0"/>
                <a:cs typeface="Arial" pitchFamily="34" charset="0"/>
              </a:rPr>
              <a:t>các phương án phòng, chống dịch và xây dựng kế hoạch tiêm chủng vắc xin phòng COVID-19 cho NLĐ; </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en-US" sz="3000" b="1" i="1" dirty="0">
                <a:solidFill>
                  <a:srgbClr val="0070C0"/>
                </a:solidFill>
                <a:latin typeface="Arial" pitchFamily="34" charset="0"/>
                <a:cs typeface="Arial" pitchFamily="34" charset="0"/>
              </a:rPr>
              <a:t>T</a:t>
            </a:r>
            <a:r>
              <a:rPr lang="vi-VN" sz="3000" b="1" i="1" dirty="0">
                <a:solidFill>
                  <a:srgbClr val="0070C0"/>
                </a:solidFill>
                <a:latin typeface="Arial" pitchFamily="34" charset="0"/>
                <a:cs typeface="Arial" pitchFamily="34" charset="0"/>
              </a:rPr>
              <a:t>hực hiện </a:t>
            </a:r>
            <a:r>
              <a:rPr lang="vi-VN" sz="3000" b="1" i="1" dirty="0">
                <a:solidFill>
                  <a:srgbClr val="FF0000"/>
                </a:solidFill>
                <a:latin typeface="Arial" pitchFamily="34" charset="0"/>
                <a:cs typeface="Arial" pitchFamily="34" charset="0"/>
              </a:rPr>
              <a:t>cam kết </a:t>
            </a:r>
            <a:r>
              <a:rPr lang="vi-VN" sz="3000" b="1" i="1" dirty="0">
                <a:solidFill>
                  <a:srgbClr val="0070C0"/>
                </a:solidFill>
                <a:latin typeface="Arial" pitchFamily="34" charset="0"/>
                <a:cs typeface="Arial" pitchFamily="34" charset="0"/>
              </a:rPr>
              <a:t>tuân thủ các quy định </a:t>
            </a:r>
            <a:r>
              <a:rPr lang="en-US" sz="3000" b="1" i="1" dirty="0">
                <a:solidFill>
                  <a:srgbClr val="0070C0"/>
                </a:solidFill>
                <a:latin typeface="Arial" pitchFamily="34" charset="0"/>
                <a:cs typeface="Arial" pitchFamily="34" charset="0"/>
              </a:rPr>
              <a:t>PCD </a:t>
            </a:r>
            <a:r>
              <a:rPr lang="vi-VN" sz="3000" b="1" i="1" dirty="0">
                <a:solidFill>
                  <a:srgbClr val="0070C0"/>
                </a:solidFill>
                <a:latin typeface="Arial" pitchFamily="34" charset="0"/>
                <a:cs typeface="Arial" pitchFamily="34" charset="0"/>
              </a:rPr>
              <a:t>với chính quyền địa phương; </a:t>
            </a:r>
            <a:endParaRPr lang="en-US" sz="3000" b="1" i="1" dirty="0">
              <a:solidFill>
                <a:srgbClr val="0070C0"/>
              </a:solidFill>
              <a:latin typeface="Arial" pitchFamily="34" charset="0"/>
              <a:cs typeface="Arial" pitchFamily="34" charset="0"/>
            </a:endParaRPr>
          </a:p>
          <a:p>
            <a:pPr algn="just">
              <a:buFont typeface="Wingdings" pitchFamily="2" charset="2"/>
              <a:buChar char="§"/>
            </a:pPr>
            <a:r>
              <a:rPr lang="en-US" sz="3000" b="1" i="1" dirty="0">
                <a:solidFill>
                  <a:srgbClr val="FF0000"/>
                </a:solidFill>
                <a:latin typeface="Arial" pitchFamily="34" charset="0"/>
                <a:cs typeface="Arial" pitchFamily="34" charset="0"/>
              </a:rPr>
              <a:t>T</a:t>
            </a:r>
            <a:r>
              <a:rPr lang="vi-VN" sz="3000" b="1" i="1" dirty="0">
                <a:solidFill>
                  <a:srgbClr val="FF0000"/>
                </a:solidFill>
                <a:latin typeface="Arial" pitchFamily="34" charset="0"/>
                <a:cs typeface="Arial" pitchFamily="34" charset="0"/>
              </a:rPr>
              <a:t>ự đánh giá nguy cơ </a:t>
            </a:r>
            <a:r>
              <a:rPr lang="vi-VN" sz="3000" b="1" i="1" dirty="0">
                <a:solidFill>
                  <a:srgbClr val="0070C0"/>
                </a:solidFill>
                <a:latin typeface="Arial" pitchFamily="34" charset="0"/>
                <a:cs typeface="Arial" pitchFamily="34" charset="0"/>
              </a:rPr>
              <a:t>và </a:t>
            </a:r>
            <a:r>
              <a:rPr lang="vi-VN" sz="3000" b="1" i="1" dirty="0">
                <a:solidFill>
                  <a:srgbClr val="FF0000"/>
                </a:solidFill>
                <a:latin typeface="Arial" pitchFamily="34" charset="0"/>
                <a:cs typeface="Arial" pitchFamily="34" charset="0"/>
              </a:rPr>
              <a:t>cập nhật trên bản đồ </a:t>
            </a:r>
            <a:r>
              <a:rPr lang="vi-VN" sz="3000" b="1" i="1" dirty="0">
                <a:solidFill>
                  <a:srgbClr val="0070C0"/>
                </a:solidFill>
                <a:latin typeface="Arial" pitchFamily="34" charset="0"/>
                <a:cs typeface="Arial" pitchFamily="34" charset="0"/>
              </a:rPr>
              <a:t>an toàn COVID-19.</a:t>
            </a:r>
            <a:endParaRPr lang="en-US" sz="3000" b="1" i="1" dirty="0">
              <a:solidFill>
                <a:srgbClr val="0070C0"/>
              </a:solidFill>
              <a:latin typeface="Arial" pitchFamily="34" charset="0"/>
              <a:cs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8</a:t>
            </a:fld>
            <a:endParaRPr lang="en-US"/>
          </a:p>
        </p:txBody>
      </p:sp>
    </p:spTree>
    <p:extLst>
      <p:ext uri="{BB962C8B-B14F-4D97-AF65-F5344CB8AC3E}">
        <p14:creationId xmlns:p14="http://schemas.microsoft.com/office/powerpoint/2010/main" val="2619941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228600"/>
            <a:ext cx="8077200" cy="6400800"/>
          </a:xfrm>
        </p:spPr>
        <p:txBody>
          <a:bodyPr>
            <a:normAutofit/>
          </a:bodyPr>
          <a:lstStyle/>
          <a:p>
            <a:pPr algn="just">
              <a:spcBef>
                <a:spcPts val="600"/>
              </a:spcBef>
              <a:spcAft>
                <a:spcPts val="600"/>
              </a:spcAft>
              <a:buSzPct val="90000"/>
              <a:buFont typeface="Wingdings" pitchFamily="2" charset="2"/>
              <a:buChar char="§"/>
            </a:pPr>
            <a:r>
              <a:rPr lang="vi-VN" sz="2800" b="1" i="1" dirty="0" smtClean="0">
                <a:solidFill>
                  <a:srgbClr val="0070C0"/>
                </a:solidFill>
                <a:latin typeface="Arial" pitchFamily="34" charset="0"/>
                <a:cs typeface="Arial" pitchFamily="34" charset="0"/>
              </a:rPr>
              <a:t>Bố </a:t>
            </a:r>
            <a:r>
              <a:rPr lang="vi-VN" sz="2800" b="1" i="1" dirty="0">
                <a:solidFill>
                  <a:srgbClr val="0070C0"/>
                </a:solidFill>
                <a:latin typeface="Arial" pitchFamily="34" charset="0"/>
                <a:cs typeface="Arial" pitchFamily="34" charset="0"/>
              </a:rPr>
              <a:t>trí </a:t>
            </a:r>
            <a:r>
              <a:rPr lang="vi-VN" sz="2800" b="1" i="1" dirty="0">
                <a:solidFill>
                  <a:srgbClr val="FF0000"/>
                </a:solidFill>
                <a:latin typeface="Arial" pitchFamily="34" charset="0"/>
                <a:cs typeface="Arial" pitchFamily="34" charset="0"/>
              </a:rPr>
              <a:t>phương tiện đưa đón </a:t>
            </a:r>
            <a:r>
              <a:rPr lang="vi-VN" sz="2800" b="1" i="1" dirty="0">
                <a:solidFill>
                  <a:srgbClr val="0070C0"/>
                </a:solidFill>
                <a:latin typeface="Arial" pitchFamily="34" charset="0"/>
                <a:cs typeface="Arial" pitchFamily="34" charset="0"/>
              </a:rPr>
              <a:t>NLĐ tuân thủ các quy định phòng, chống dịch</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T</a:t>
            </a:r>
            <a:r>
              <a:rPr lang="vi-VN" sz="2800" b="1" i="1" dirty="0">
                <a:solidFill>
                  <a:srgbClr val="0070C0"/>
                </a:solidFill>
                <a:latin typeface="Arial" pitchFamily="34" charset="0"/>
                <a:cs typeface="Arial" pitchFamily="34" charset="0"/>
              </a:rPr>
              <a:t>ăng cường </a:t>
            </a:r>
            <a:r>
              <a:rPr lang="vi-VN" sz="2800" b="1" i="1" dirty="0">
                <a:solidFill>
                  <a:srgbClr val="FF0000"/>
                </a:solidFill>
                <a:latin typeface="Arial" pitchFamily="34" charset="0"/>
                <a:cs typeface="Arial" pitchFamily="34" charset="0"/>
              </a:rPr>
              <a:t>thông gió </a:t>
            </a:r>
            <a:r>
              <a:rPr lang="vi-VN" sz="2800" b="1" i="1" dirty="0">
                <a:solidFill>
                  <a:srgbClr val="0070C0"/>
                </a:solidFill>
                <a:latin typeface="Arial" pitchFamily="34" charset="0"/>
                <a:cs typeface="Arial" pitchFamily="34" charset="0"/>
              </a:rPr>
              <a:t>tại phân xưởng, nhà ăn</a:t>
            </a:r>
            <a:r>
              <a:rPr lang="en-US" sz="2800" b="1" i="1" dirty="0">
                <a:solidFill>
                  <a:srgbClr val="0070C0"/>
                </a:solidFill>
                <a:latin typeface="Arial" pitchFamily="34" charset="0"/>
                <a:cs typeface="Arial" pitchFamily="34" charset="0"/>
              </a:rPr>
              <a:t>.</a:t>
            </a:r>
            <a:r>
              <a:rPr lang="vi-VN" sz="2800" b="1" i="1" dirty="0">
                <a:solidFill>
                  <a:srgbClr val="0070C0"/>
                </a:solidFill>
                <a:latin typeface="Arial" pitchFamily="34" charset="0"/>
                <a:cs typeface="Arial" pitchFamily="34" charset="0"/>
              </a:rPr>
              <a:t> </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FF0000"/>
                </a:solidFill>
                <a:latin typeface="Arial" pitchFamily="34" charset="0"/>
                <a:cs typeface="Arial" pitchFamily="34" charset="0"/>
              </a:rPr>
              <a:t>P</a:t>
            </a:r>
            <a:r>
              <a:rPr lang="vi-VN" sz="2800" b="1" i="1" dirty="0">
                <a:solidFill>
                  <a:srgbClr val="FF0000"/>
                </a:solidFill>
                <a:latin typeface="Arial" pitchFamily="34" charset="0"/>
                <a:cs typeface="Arial" pitchFamily="34" charset="0"/>
              </a:rPr>
              <a:t>hân luồng </a:t>
            </a:r>
            <a:r>
              <a:rPr lang="vi-VN" sz="2800" b="1" i="1" dirty="0">
                <a:solidFill>
                  <a:srgbClr val="0070C0"/>
                </a:solidFill>
                <a:latin typeface="Arial" pitchFamily="34" charset="0"/>
                <a:cs typeface="Arial" pitchFamily="34" charset="0"/>
              </a:rPr>
              <a:t>NLĐ cố định tại phân xưởng, dây chuyền sản xuất, khi đưa đón NLĐ; </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FF0000"/>
                </a:solidFill>
                <a:latin typeface="Arial" pitchFamily="34" charset="0"/>
                <a:cs typeface="Arial" pitchFamily="34" charset="0"/>
              </a:rPr>
              <a:t>G</a:t>
            </a:r>
            <a:r>
              <a:rPr lang="vi-VN" sz="2800" b="1" i="1" dirty="0">
                <a:solidFill>
                  <a:srgbClr val="FF0000"/>
                </a:solidFill>
                <a:latin typeface="Arial" pitchFamily="34" charset="0"/>
                <a:cs typeface="Arial" pitchFamily="34" charset="0"/>
              </a:rPr>
              <a:t>iảm mật độ</a:t>
            </a:r>
            <a:r>
              <a:rPr lang="vi-VN" sz="2800" b="1" i="1" dirty="0">
                <a:solidFill>
                  <a:srgbClr val="0070C0"/>
                </a:solidFill>
                <a:latin typeface="Arial" pitchFamily="34" charset="0"/>
                <a:cs typeface="Arial" pitchFamily="34" charset="0"/>
              </a:rPr>
              <a:t> NLĐ tại mỗi ca làm việc, ca ăn; giảm tiếp xúc bằng bố trí vách ngăn tại nhà ăn và suất ăn riêng; </a:t>
            </a:r>
            <a:endParaRPr lang="en-US" sz="2800" b="1" i="1" dirty="0">
              <a:solidFill>
                <a:srgbClr val="0070C0"/>
              </a:solidFill>
              <a:latin typeface="Arial" pitchFamily="34" charset="0"/>
              <a:cs typeface="Arial" pitchFamily="34" charset="0"/>
            </a:endParaRPr>
          </a:p>
          <a:p>
            <a:pPr algn="just">
              <a:spcBef>
                <a:spcPts val="600"/>
              </a:spcBef>
              <a:spcAft>
                <a:spcPts val="600"/>
              </a:spcAft>
              <a:buSzPct val="90000"/>
              <a:buFont typeface="Wingdings" pitchFamily="2" charset="2"/>
              <a:buChar char="§"/>
            </a:pPr>
            <a:r>
              <a:rPr lang="en-US" sz="2800" b="1" i="1" dirty="0">
                <a:solidFill>
                  <a:srgbClr val="0070C0"/>
                </a:solidFill>
                <a:latin typeface="Arial" pitchFamily="34" charset="0"/>
                <a:cs typeface="Arial" pitchFamily="34" charset="0"/>
              </a:rPr>
              <a:t>T</a:t>
            </a:r>
            <a:r>
              <a:rPr lang="vi-VN" sz="2800" b="1" i="1" dirty="0">
                <a:solidFill>
                  <a:srgbClr val="0070C0"/>
                </a:solidFill>
                <a:latin typeface="Arial" pitchFamily="34" charset="0"/>
                <a:cs typeface="Arial" pitchFamily="34" charset="0"/>
              </a:rPr>
              <a:t>hực hiện </a:t>
            </a:r>
            <a:r>
              <a:rPr lang="vi-VN" sz="2800" b="1" i="1" dirty="0">
                <a:solidFill>
                  <a:srgbClr val="FF0000"/>
                </a:solidFill>
                <a:latin typeface="Arial" pitchFamily="34" charset="0"/>
                <a:cs typeface="Arial" pitchFamily="34" charset="0"/>
              </a:rPr>
              <a:t>họp trực tuyến</a:t>
            </a:r>
            <a:r>
              <a:rPr lang="vi-VN" sz="2800" b="1" i="1" dirty="0">
                <a:solidFill>
                  <a:srgbClr val="0070C0"/>
                </a:solidFill>
                <a:latin typeface="Arial" pitchFamily="34" charset="0"/>
                <a:cs typeface="Arial" pitchFamily="34" charset="0"/>
              </a:rPr>
              <a:t>, làm việc tại nhà </a:t>
            </a:r>
            <a:r>
              <a:rPr lang="en-US" sz="2800" b="1" i="1" dirty="0">
                <a:solidFill>
                  <a:srgbClr val="0070C0"/>
                </a:solidFill>
                <a:latin typeface="Arial" pitchFamily="34" charset="0"/>
                <a:cs typeface="Arial" pitchFamily="34" charset="0"/>
              </a:rPr>
              <a:t> </a:t>
            </a:r>
            <a:r>
              <a:rPr lang="vi-VN" sz="2800" b="1" i="1" dirty="0">
                <a:solidFill>
                  <a:srgbClr val="0070C0"/>
                </a:solidFill>
                <a:latin typeface="Arial" pitchFamily="34" charset="0"/>
                <a:cs typeface="Arial" pitchFamily="34" charset="0"/>
              </a:rPr>
              <a:t>(với một số bộ phận hành chính, kế toán...);</a:t>
            </a:r>
            <a:endParaRPr lang="en-US" sz="2800" dirty="0"/>
          </a:p>
        </p:txBody>
      </p:sp>
      <p:sp>
        <p:nvSpPr>
          <p:cNvPr id="4" name="Slide Number Placeholder 3"/>
          <p:cNvSpPr>
            <a:spLocks noGrp="1"/>
          </p:cNvSpPr>
          <p:nvPr>
            <p:ph type="sldNum" sz="quarter" idx="15"/>
          </p:nvPr>
        </p:nvSpPr>
        <p:spPr>
          <a:prstGeom prst="rect">
            <a:avLst/>
          </a:prstGeom>
        </p:spPr>
        <p:txBody>
          <a:bodyPr/>
          <a:lstStyle/>
          <a:p>
            <a:fld id="{4895B13E-0871-485D-B132-2C1AD246B085}" type="slidenum">
              <a:rPr lang="en-US" smtClean="0"/>
              <a:pPr/>
              <a:t>9</a:t>
            </a:fld>
            <a:endParaRPr lang="en-US"/>
          </a:p>
        </p:txBody>
      </p:sp>
    </p:spTree>
    <p:extLst>
      <p:ext uri="{BB962C8B-B14F-4D97-AF65-F5344CB8AC3E}">
        <p14:creationId xmlns:p14="http://schemas.microsoft.com/office/powerpoint/2010/main" val="170587413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2811</Words>
  <Application>Microsoft Office PowerPoint</Application>
  <PresentationFormat>On-screen Show (4:3)</PresentationFormat>
  <Paragraphs>284</Paragraphs>
  <Slides>51</Slides>
  <Notes>0</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Oriel</vt:lpstr>
      <vt:lpstr>PowerPoint Presentation</vt:lpstr>
      <vt:lpstr>Tình hình dịch tại các doanh nghiệp Tp Hồ Chí minh</vt:lpstr>
      <vt:lpstr>PowerPoint Presentation</vt:lpstr>
      <vt:lpstr>PowerPoint Presentation</vt:lpstr>
      <vt:lpstr>II. CÁC BIỆN PHÁP PCD TẠI CSSXKD, KCN</vt:lpstr>
      <vt:lpstr>II. CÁC BIỆN PHÁP PCD TẠI CSSXKD, KCN</vt:lpstr>
      <vt:lpstr>II. CÁC BIỆN PHÁP PCD TẠI CSSXKD, KCN</vt:lpstr>
      <vt:lpstr>1. Đối với Cơ sở SXKD, KCN</vt:lpstr>
      <vt:lpstr>PowerPoint Presentation</vt:lpstr>
      <vt:lpstr>PowerPoint Presentation</vt:lpstr>
      <vt:lpstr>2. Đối với nhà trọ, khu nhà trọ, khu ký túc xá của NLĐ (gọi tắt là nhà trọ): </vt:lpstr>
      <vt:lpstr>3. Đối với các cơ sở cung cấp dịch vụ</vt:lpstr>
      <vt:lpstr>PowerPoint Presentation</vt:lpstr>
      <vt:lpstr>PHƯƠNG ÁN PHÒNG CHỐNG DỊCH COVID-19 TẠI CÁC CƠ SỞ SXKD</vt:lpstr>
      <vt:lpstr>MẶT BẰNG PHÂN XƯỞNG SẢN XUẤT/NHÀ MÁY</vt:lpstr>
      <vt:lpstr>BỐ TRÍ HƯỚNG ĐI VÀ THỜI GIAN VÀO VỊ TRÍ</vt:lpstr>
      <vt:lpstr>BỐ TRÍ KHU VỰC SẢN XUẤT PHÂN XƯỞNG SẢN XUẤT/NHÀ MÁY</vt:lpstr>
      <vt:lpstr>  Các biện pháp PCD cần làm ngay khi có F0 </vt:lpstr>
      <vt:lpstr>PHƯƠNG ÁN XỬ LÝ KHI CÓ 1 TRƯỜNG HỢP F0 </vt:lpstr>
      <vt:lpstr>PHƯƠNG ÁN XỬ LÝ KHI CÓ 1 TRƯỜNG HỢP F0 </vt:lpstr>
      <vt:lpstr>Các biện pháp PCD cần làm ngay tiếp theo</vt:lpstr>
      <vt:lpstr>PHƯƠNG ÁN XỬ LÝ KHI CÓ 1 TRƯỜNG HỢP F0 </vt:lpstr>
      <vt:lpstr>Các biện pháp PCD cần làm ngay (tt)</vt:lpstr>
      <vt:lpstr>NGƯỜI LAO ĐỘNG VẮNG MẶT TẠI THỜI ĐIỂM PHONG TỎA</vt:lpstr>
      <vt:lpstr>Một số lưu ý:</vt:lpstr>
      <vt:lpstr>Một số lưu ý:</vt:lpstr>
      <vt:lpstr>CÁC PHƯƠNG ÁN XỬ LÝ TÌNH HUỐNG  KHI CÓ KẾT QUẢ XÉT NGHIỆM</vt:lpstr>
      <vt:lpstr>CÁC PHƯƠNG ÁN XỬ LÝ TÌNH HUỐNG  KHI CÓ KẾT QUẢ XÉT NGHIỆM</vt:lpstr>
      <vt:lpstr>PowerPoint Presentation</vt:lpstr>
      <vt:lpstr>PowerPoint Presentation</vt:lpstr>
      <vt:lpstr>KHI CÓ NHIỀU TRƯỜNG HỢP FO TRONG NHIỀU NHÀ MÁY</vt:lpstr>
      <vt:lpstr>PHƯƠNG ÁN XỬ LÝ KHI CÓ NHIỀU TRƯỜNG HỢP F0 </vt:lpstr>
      <vt:lpstr>PowerPoint Presentation</vt:lpstr>
      <vt:lpstr>PHƯƠNG ÁN XÉT NGHIỆM CHO NGƯỜI LAO ĐỘNG TẠI CÁC CƠ SỞ SẢN XUẤT</vt:lpstr>
      <vt:lpstr>KHI CÓ F0 XÉT NGHIỆM Và TỰ XÉT NGHIỆM BẰNG TEST NHANH KHÁNG NGUYÊN</vt:lpstr>
      <vt:lpstr>PowerPoint Presentation</vt:lpstr>
      <vt:lpstr>CÁC PHƯƠNG ÁN CÁCH LY Y TẾ TẠI CHỖ</vt:lpstr>
      <vt:lpstr>PowerPoint Presentation</vt:lpstr>
      <vt:lpstr>PHƯƠNG ÁN VẬN CHUYỂN NGƯỜI LAO ĐỘNG</vt:lpstr>
      <vt:lpstr>PowerPoint Presentation</vt:lpstr>
      <vt:lpstr>PowerPoint Presentation</vt:lpstr>
      <vt:lpstr>PowerPoint Presentation</vt:lpstr>
      <vt:lpstr>PowerPoint Presentation</vt:lpstr>
      <vt:lpstr>PowerPoint Presentation</vt:lpstr>
      <vt:lpstr>PHƯƠNG ÁN TỔ CHỨC SẢN XUẤT KHI CÓ DỊCH</vt:lpstr>
      <vt:lpstr>PowerPoint Presentation</vt:lpstr>
      <vt:lpstr>HƯỚNG DẪN THỰC HIỆN NHIỆM VỤ  TỔ AN TOÀN COVID TRONG CÁC NHÀ MÁY, CÔNG TY, XÍ NGHIỆP, CƠ SỞ SẢN XUẤT, DOANH NGHIỆP</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dc:creator>
  <cp:lastModifiedBy>Trung</cp:lastModifiedBy>
  <cp:revision>35</cp:revision>
  <dcterms:created xsi:type="dcterms:W3CDTF">2021-06-24T03:17:55Z</dcterms:created>
  <dcterms:modified xsi:type="dcterms:W3CDTF">2021-07-14T01:33:28Z</dcterms:modified>
</cp:coreProperties>
</file>